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notesSlides/notesSlide7.xml" ContentType="application/vnd.openxmlformats-officedocument.presentationml.notesSlide+xml"/>
  <Override PartName="/ppt/webextensions/webextension3.xml" ContentType="application/vnd.ms-office.webextens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webextensions/webextension4.xml" ContentType="application/vnd.ms-office.webextension+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webextensions/webextension5.xml" ContentType="application/vnd.ms-office.webextension+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7"/>
  </p:notesMasterIdLst>
  <p:sldIdLst>
    <p:sldId id="256" r:id="rId2"/>
    <p:sldId id="258" r:id="rId3"/>
    <p:sldId id="257" r:id="rId4"/>
    <p:sldId id="259" r:id="rId5"/>
    <p:sldId id="260" r:id="rId6"/>
    <p:sldId id="262" r:id="rId7"/>
    <p:sldId id="263" r:id="rId8"/>
    <p:sldId id="261" r:id="rId9"/>
    <p:sldId id="265" r:id="rId10"/>
    <p:sldId id="266" r:id="rId11"/>
    <p:sldId id="267" r:id="rId12"/>
    <p:sldId id="270" r:id="rId13"/>
    <p:sldId id="295" r:id="rId14"/>
    <p:sldId id="296" r:id="rId15"/>
    <p:sldId id="297" r:id="rId16"/>
    <p:sldId id="272" r:id="rId17"/>
    <p:sldId id="273" r:id="rId18"/>
    <p:sldId id="274" r:id="rId19"/>
    <p:sldId id="271" r:id="rId20"/>
    <p:sldId id="275" r:id="rId21"/>
    <p:sldId id="264" r:id="rId22"/>
    <p:sldId id="276" r:id="rId23"/>
    <p:sldId id="268" r:id="rId24"/>
    <p:sldId id="277" r:id="rId25"/>
    <p:sldId id="278" r:id="rId26"/>
    <p:sldId id="285" r:id="rId27"/>
    <p:sldId id="298" r:id="rId28"/>
    <p:sldId id="294" r:id="rId29"/>
    <p:sldId id="279" r:id="rId30"/>
    <p:sldId id="281" r:id="rId31"/>
    <p:sldId id="282" r:id="rId32"/>
    <p:sldId id="299" r:id="rId33"/>
    <p:sldId id="283" r:id="rId34"/>
    <p:sldId id="284" r:id="rId35"/>
    <p:sldId id="286" r:id="rId36"/>
    <p:sldId id="307" r:id="rId37"/>
    <p:sldId id="288" r:id="rId38"/>
    <p:sldId id="304" r:id="rId39"/>
    <p:sldId id="305" r:id="rId40"/>
    <p:sldId id="301" r:id="rId41"/>
    <p:sldId id="302" r:id="rId42"/>
    <p:sldId id="306" r:id="rId43"/>
    <p:sldId id="308" r:id="rId44"/>
    <p:sldId id="309" r:id="rId45"/>
    <p:sldId id="310" r:id="rId46"/>
    <p:sldId id="289" r:id="rId47"/>
    <p:sldId id="303" r:id="rId48"/>
    <p:sldId id="293" r:id="rId49"/>
    <p:sldId id="312" r:id="rId50"/>
    <p:sldId id="313" r:id="rId51"/>
    <p:sldId id="314" r:id="rId52"/>
    <p:sldId id="315" r:id="rId53"/>
    <p:sldId id="316" r:id="rId54"/>
    <p:sldId id="317" r:id="rId55"/>
    <p:sldId id="291" r:id="rId56"/>
    <p:sldId id="318" r:id="rId57"/>
    <p:sldId id="319" r:id="rId58"/>
    <p:sldId id="320" r:id="rId59"/>
    <p:sldId id="290" r:id="rId60"/>
    <p:sldId id="6034" r:id="rId61"/>
    <p:sldId id="6036" r:id="rId62"/>
    <p:sldId id="6037" r:id="rId63"/>
    <p:sldId id="6035" r:id="rId64"/>
    <p:sldId id="6038" r:id="rId65"/>
    <p:sldId id="311" r:id="rId66"/>
  </p:sldIdLst>
  <p:sldSz cx="12192000" cy="6858000"/>
  <p:notesSz cx="6858000" cy="9144000"/>
  <p:custDataLst>
    <p:tags r:id="rId6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66" autoAdjust="0"/>
    <p:restoredTop sz="96081" autoAdjust="0"/>
  </p:normalViewPr>
  <p:slideViewPr>
    <p:cSldViewPr snapToGrid="0" snapToObjects="1">
      <p:cViewPr varScale="1">
        <p:scale>
          <a:sx n="110" d="100"/>
          <a:sy n="110" d="100"/>
        </p:scale>
        <p:origin x="744" y="108"/>
      </p:cViewPr>
      <p:guideLst/>
    </p:cSldViewPr>
  </p:slideViewPr>
  <p:notesTextViewPr>
    <p:cViewPr>
      <p:scale>
        <a:sx n="1" d="1"/>
        <a:sy n="1" d="1"/>
      </p:scale>
      <p:origin x="0" y="0"/>
    </p:cViewPr>
  </p:notesTextViewPr>
  <p:sorterViewPr>
    <p:cViewPr>
      <p:scale>
        <a:sx n="80" d="100"/>
        <a:sy n="80" d="100"/>
      </p:scale>
      <p:origin x="0" y="-3654"/>
    </p:cViewPr>
  </p:sorterViewPr>
  <p:notesViewPr>
    <p:cSldViewPr snapToGrid="0" snapToObjects="1">
      <p:cViewPr varScale="1">
        <p:scale>
          <a:sx n="121" d="100"/>
          <a:sy n="121" d="100"/>
        </p:scale>
        <p:origin x="430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9CE35-1BE4-9343-AC14-3E10D4C68D37}" type="datetimeFigureOut">
              <a:rPr lang="en-US" smtClean="0"/>
              <a:t>6/19/2024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A1F889-2EFB-AD49-B7A3-88F36FCE7860}" type="slidenum">
              <a:rPr lang="en-US" smtClean="0"/>
              <a:t>‹#›</a:t>
            </a:fld>
            <a:endParaRPr lang="en-US"/>
          </a:p>
        </p:txBody>
      </p:sp>
    </p:spTree>
    <p:extLst>
      <p:ext uri="{BB962C8B-B14F-4D97-AF65-F5344CB8AC3E}">
        <p14:creationId xmlns:p14="http://schemas.microsoft.com/office/powerpoint/2010/main" val="187612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DPP data collection started in 2017,most recent data covers 2022-23. </a:t>
            </a:r>
          </a:p>
        </p:txBody>
      </p:sp>
      <p:sp>
        <p:nvSpPr>
          <p:cNvPr id="4" name="Slide Number Placeholder 3"/>
          <p:cNvSpPr>
            <a:spLocks noGrp="1"/>
          </p:cNvSpPr>
          <p:nvPr>
            <p:ph type="sldNum" sz="quarter" idx="5"/>
          </p:nvPr>
        </p:nvSpPr>
        <p:spPr/>
        <p:txBody>
          <a:bodyPr/>
          <a:lstStyle/>
          <a:p>
            <a:fld id="{C7A1F889-2EFB-AD49-B7A3-88F36FCE7860}" type="slidenum">
              <a:rPr lang="en-US" smtClean="0"/>
              <a:t>2</a:t>
            </a:fld>
            <a:endParaRPr lang="en-US"/>
          </a:p>
        </p:txBody>
      </p:sp>
    </p:spTree>
    <p:extLst>
      <p:ext uri="{BB962C8B-B14F-4D97-AF65-F5344CB8AC3E}">
        <p14:creationId xmlns:p14="http://schemas.microsoft.com/office/powerpoint/2010/main" val="4173897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30</a:t>
            </a:fld>
            <a:endParaRPr lang="en-US"/>
          </a:p>
        </p:txBody>
      </p:sp>
    </p:spTree>
    <p:extLst>
      <p:ext uri="{BB962C8B-B14F-4D97-AF65-F5344CB8AC3E}">
        <p14:creationId xmlns:p14="http://schemas.microsoft.com/office/powerpoint/2010/main" val="3593794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31</a:t>
            </a:fld>
            <a:endParaRPr lang="en-US"/>
          </a:p>
        </p:txBody>
      </p:sp>
    </p:spTree>
    <p:extLst>
      <p:ext uri="{BB962C8B-B14F-4D97-AF65-F5344CB8AC3E}">
        <p14:creationId xmlns:p14="http://schemas.microsoft.com/office/powerpoint/2010/main" val="170490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32</a:t>
            </a:fld>
            <a:endParaRPr lang="en-US"/>
          </a:p>
        </p:txBody>
      </p:sp>
    </p:spTree>
    <p:extLst>
      <p:ext uri="{BB962C8B-B14F-4D97-AF65-F5344CB8AC3E}">
        <p14:creationId xmlns:p14="http://schemas.microsoft.com/office/powerpoint/2010/main" val="78048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33</a:t>
            </a:fld>
            <a:endParaRPr lang="en-US"/>
          </a:p>
        </p:txBody>
      </p:sp>
    </p:spTree>
    <p:extLst>
      <p:ext uri="{BB962C8B-B14F-4D97-AF65-F5344CB8AC3E}">
        <p14:creationId xmlns:p14="http://schemas.microsoft.com/office/powerpoint/2010/main" val="123401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34</a:t>
            </a:fld>
            <a:endParaRPr lang="en-US"/>
          </a:p>
        </p:txBody>
      </p:sp>
    </p:spTree>
    <p:extLst>
      <p:ext uri="{BB962C8B-B14F-4D97-AF65-F5344CB8AC3E}">
        <p14:creationId xmlns:p14="http://schemas.microsoft.com/office/powerpoint/2010/main" val="1815184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35</a:t>
            </a:fld>
            <a:endParaRPr lang="en-US"/>
          </a:p>
        </p:txBody>
      </p:sp>
    </p:spTree>
    <p:extLst>
      <p:ext uri="{BB962C8B-B14F-4D97-AF65-F5344CB8AC3E}">
        <p14:creationId xmlns:p14="http://schemas.microsoft.com/office/powerpoint/2010/main" val="2966571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36</a:t>
            </a:fld>
            <a:endParaRPr lang="en-US"/>
          </a:p>
        </p:txBody>
      </p:sp>
    </p:spTree>
    <p:extLst>
      <p:ext uri="{BB962C8B-B14F-4D97-AF65-F5344CB8AC3E}">
        <p14:creationId xmlns:p14="http://schemas.microsoft.com/office/powerpoint/2010/main" val="1727846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37</a:t>
            </a:fld>
            <a:endParaRPr lang="en-US"/>
          </a:p>
        </p:txBody>
      </p:sp>
    </p:spTree>
    <p:extLst>
      <p:ext uri="{BB962C8B-B14F-4D97-AF65-F5344CB8AC3E}">
        <p14:creationId xmlns:p14="http://schemas.microsoft.com/office/powerpoint/2010/main" val="3595964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38</a:t>
            </a:fld>
            <a:endParaRPr lang="en-US"/>
          </a:p>
        </p:txBody>
      </p:sp>
    </p:spTree>
    <p:extLst>
      <p:ext uri="{BB962C8B-B14F-4D97-AF65-F5344CB8AC3E}">
        <p14:creationId xmlns:p14="http://schemas.microsoft.com/office/powerpoint/2010/main" val="2439853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39</a:t>
            </a:fld>
            <a:endParaRPr lang="en-US"/>
          </a:p>
        </p:txBody>
      </p:sp>
    </p:spTree>
    <p:extLst>
      <p:ext uri="{BB962C8B-B14F-4D97-AF65-F5344CB8AC3E}">
        <p14:creationId xmlns:p14="http://schemas.microsoft.com/office/powerpoint/2010/main" val="193356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23134"/>
          </a:xfrm>
        </p:spPr>
        <p:txBody>
          <a:bodyPr/>
          <a:lstStyle/>
          <a:p>
            <a:r>
              <a:rPr lang="en-GB" dirty="0"/>
              <a:t>Diabetes prevention is important because it has become one of the largest public health problem to date as a result is </a:t>
            </a:r>
            <a:r>
              <a:rPr lang="en-GB" dirty="0" err="1"/>
              <a:t>is</a:t>
            </a:r>
            <a:r>
              <a:rPr lang="en-GB" dirty="0"/>
              <a:t> very logical that efforts is made to prevent it in the first place. Furthermore , it has been recognised that decreased physical activity, overnutrition caused by changes in life style contribute to its rising incidence as well as death related to it. Several studies have proven that lifestyle interventions can effectively deter the progression of diabetes in individuals with impaired glucose tolerance. If the window of prevention is shifted earlier, diabetes may become a fortuitous event.</a:t>
            </a:r>
          </a:p>
          <a:p>
            <a:endParaRPr lang="en-GB" dirty="0"/>
          </a:p>
          <a:p>
            <a:r>
              <a:rPr lang="en-GB" dirty="0"/>
              <a:t>Can diabetes be prevented? In fact, the conclusion is very clear. In 1986, the first study in China investigating diabetes prevention was conducted in Daqing, where patients with impaired glucose tolerance (IGT) received lifestyle intervention, including diet control and exercise.16 The study was followed by the Diabetes Prevention Study (DPS) in Finland and the American Diabetes Prevention Program (DPP).17, 18 These studies have proved that lifestyle intervention can effectively deter the progression of diabetes for patients with IGT.</a:t>
            </a:r>
          </a:p>
          <a:p>
            <a:endParaRPr lang="en-GB" dirty="0"/>
          </a:p>
          <a:p>
            <a:r>
              <a:rPr lang="en-GB" dirty="0" err="1"/>
              <a:t>Ref:Pan</a:t>
            </a:r>
            <a:r>
              <a:rPr lang="en-GB" dirty="0"/>
              <a:t> X.R., Li G.W., Hu Y.H. Effects of diet and exercise in preventing NIDDM in people with impaired glucose tolerance. The Da Qing IGT and Diabetes Study. Diabetes Care. 1997;20:537–544.</a:t>
            </a:r>
          </a:p>
          <a:p>
            <a:r>
              <a:rPr lang="en-GB" dirty="0"/>
              <a:t> </a:t>
            </a:r>
            <a:r>
              <a:rPr lang="en-GB" dirty="0" err="1"/>
              <a:t>Lindström</a:t>
            </a:r>
            <a:r>
              <a:rPr lang="en-GB" dirty="0"/>
              <a:t> J., </a:t>
            </a:r>
            <a:r>
              <a:rPr lang="en-GB" dirty="0" err="1"/>
              <a:t>Louheranta</a:t>
            </a:r>
            <a:r>
              <a:rPr lang="en-GB" dirty="0"/>
              <a:t> A., </a:t>
            </a:r>
            <a:r>
              <a:rPr lang="en-GB" dirty="0" err="1"/>
              <a:t>Mannelin</a:t>
            </a:r>
            <a:r>
              <a:rPr lang="en-GB" dirty="0"/>
              <a:t> M. The Finnish Diabetes Prevention Study (DPS): lifestyle intervention and 3-year results on diet and physical activity. Diabetes Care. 2003;26:3230–3236.</a:t>
            </a:r>
          </a:p>
          <a:p>
            <a:r>
              <a:rPr lang="en-GB" dirty="0" err="1"/>
              <a:t>Knowler</a:t>
            </a:r>
            <a:r>
              <a:rPr lang="en-GB" dirty="0"/>
              <a:t> W.C., Barrett-Connor E., Fowler S.E. Reduction in the incidence of type 2 diabetes with lifestyle intervention or metformin. N </a:t>
            </a:r>
            <a:r>
              <a:rPr lang="en-GB" dirty="0" err="1"/>
              <a:t>Engl</a:t>
            </a:r>
            <a:r>
              <a:rPr lang="en-GB" dirty="0"/>
              <a:t> J Med. 2002;346:393–403</a:t>
            </a:r>
          </a:p>
        </p:txBody>
      </p:sp>
      <p:sp>
        <p:nvSpPr>
          <p:cNvPr id="4" name="Slide Number Placeholder 3"/>
          <p:cNvSpPr>
            <a:spLocks noGrp="1"/>
          </p:cNvSpPr>
          <p:nvPr>
            <p:ph type="sldNum" sz="quarter" idx="5"/>
          </p:nvPr>
        </p:nvSpPr>
        <p:spPr/>
        <p:txBody>
          <a:bodyPr/>
          <a:lstStyle/>
          <a:p>
            <a:fld id="{C7A1F889-2EFB-AD49-B7A3-88F36FCE7860}" type="slidenum">
              <a:rPr lang="en-US" smtClean="0"/>
              <a:t>3</a:t>
            </a:fld>
            <a:endParaRPr lang="en-US"/>
          </a:p>
        </p:txBody>
      </p:sp>
    </p:spTree>
    <p:extLst>
      <p:ext uri="{BB962C8B-B14F-4D97-AF65-F5344CB8AC3E}">
        <p14:creationId xmlns:p14="http://schemas.microsoft.com/office/powerpoint/2010/main" val="124756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40</a:t>
            </a:fld>
            <a:endParaRPr lang="en-US"/>
          </a:p>
        </p:txBody>
      </p:sp>
    </p:spTree>
    <p:extLst>
      <p:ext uri="{BB962C8B-B14F-4D97-AF65-F5344CB8AC3E}">
        <p14:creationId xmlns:p14="http://schemas.microsoft.com/office/powerpoint/2010/main" val="1758332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41</a:t>
            </a:fld>
            <a:endParaRPr lang="en-US"/>
          </a:p>
        </p:txBody>
      </p:sp>
    </p:spTree>
    <p:extLst>
      <p:ext uri="{BB962C8B-B14F-4D97-AF65-F5344CB8AC3E}">
        <p14:creationId xmlns:p14="http://schemas.microsoft.com/office/powerpoint/2010/main" val="1842426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42</a:t>
            </a:fld>
            <a:endParaRPr lang="en-US"/>
          </a:p>
        </p:txBody>
      </p:sp>
    </p:spTree>
    <p:extLst>
      <p:ext uri="{BB962C8B-B14F-4D97-AF65-F5344CB8AC3E}">
        <p14:creationId xmlns:p14="http://schemas.microsoft.com/office/powerpoint/2010/main" val="2046215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43</a:t>
            </a:fld>
            <a:endParaRPr lang="en-US"/>
          </a:p>
        </p:txBody>
      </p:sp>
    </p:spTree>
    <p:extLst>
      <p:ext uri="{BB962C8B-B14F-4D97-AF65-F5344CB8AC3E}">
        <p14:creationId xmlns:p14="http://schemas.microsoft.com/office/powerpoint/2010/main" val="3815656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44</a:t>
            </a:fld>
            <a:endParaRPr lang="en-US"/>
          </a:p>
        </p:txBody>
      </p:sp>
    </p:spTree>
    <p:extLst>
      <p:ext uri="{BB962C8B-B14F-4D97-AF65-F5344CB8AC3E}">
        <p14:creationId xmlns:p14="http://schemas.microsoft.com/office/powerpoint/2010/main" val="3588167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45</a:t>
            </a:fld>
            <a:endParaRPr lang="en-US"/>
          </a:p>
        </p:txBody>
      </p:sp>
    </p:spTree>
    <p:extLst>
      <p:ext uri="{BB962C8B-B14F-4D97-AF65-F5344CB8AC3E}">
        <p14:creationId xmlns:p14="http://schemas.microsoft.com/office/powerpoint/2010/main" val="2241520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46</a:t>
            </a:fld>
            <a:endParaRPr lang="en-US"/>
          </a:p>
        </p:txBody>
      </p:sp>
    </p:spTree>
    <p:extLst>
      <p:ext uri="{BB962C8B-B14F-4D97-AF65-F5344CB8AC3E}">
        <p14:creationId xmlns:p14="http://schemas.microsoft.com/office/powerpoint/2010/main" val="3053206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47</a:t>
            </a:fld>
            <a:endParaRPr lang="en-US"/>
          </a:p>
        </p:txBody>
      </p:sp>
    </p:spTree>
    <p:extLst>
      <p:ext uri="{BB962C8B-B14F-4D97-AF65-F5344CB8AC3E}">
        <p14:creationId xmlns:p14="http://schemas.microsoft.com/office/powerpoint/2010/main" val="2009820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48</a:t>
            </a:fld>
            <a:endParaRPr lang="en-US"/>
          </a:p>
        </p:txBody>
      </p:sp>
    </p:spTree>
    <p:extLst>
      <p:ext uri="{BB962C8B-B14F-4D97-AF65-F5344CB8AC3E}">
        <p14:creationId xmlns:p14="http://schemas.microsoft.com/office/powerpoint/2010/main" val="3590196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49</a:t>
            </a:fld>
            <a:endParaRPr lang="en-US"/>
          </a:p>
        </p:txBody>
      </p:sp>
    </p:spTree>
    <p:extLst>
      <p:ext uri="{BB962C8B-B14F-4D97-AF65-F5344CB8AC3E}">
        <p14:creationId xmlns:p14="http://schemas.microsoft.com/office/powerpoint/2010/main" val="1500108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NHS Diabetes Prevention Programme (NHS DPP) is a joint commitment from NHS England, Public Health England and Diabetes UK, to deliver at scale, evidence based behavioural interventions for individuals identified as being at high risk of developing Type 2 diabetes. </a:t>
            </a:r>
          </a:p>
          <a:p>
            <a:endParaRPr lang="en-GB" dirty="0"/>
          </a:p>
          <a:p>
            <a:r>
              <a:rPr lang="en-GB" dirty="0"/>
              <a:t>The long-term aims of the NHS DPP are: • To reduce the incidence of Type 2 diabetes; • To reduce the incidence of complications associated with diabetes - heart, stroke, kidney, eye and foot problems related to diabetes; and • Over the longer term, to reduce health inequalities associated with incidence of diabetes. </a:t>
            </a:r>
          </a:p>
          <a:p>
            <a:endParaRPr lang="en-GB" dirty="0"/>
          </a:p>
          <a:p>
            <a:r>
              <a:rPr lang="en-GB" dirty="0"/>
              <a:t>“20-year follow-up study of China Daqing Diabetes Prevention”, which reported that 92% of the population with high diabetes risk were diagnosed with diabetes in the absence of intervention in 20 years; however, the figure was reduced by 43% after 20 years with only a six-year-long lifestyle intervention.19 These results illustrated that lifestyle intervention for diabetes prevention is definite and long-lasting</a:t>
            </a:r>
          </a:p>
          <a:p>
            <a:r>
              <a:rPr lang="en-GB" dirty="0">
                <a:solidFill>
                  <a:srgbClr val="C00000"/>
                </a:solidFill>
              </a:rPr>
              <a:t>Li G., Zhang P., Wang J. The long-term effect of lifestyle interventions to prevent diabetes in the China Da Qing Diabetes Prevention Study: a 20-year follow-up study. Lancet. 2008;371:1783–1789</a:t>
            </a:r>
            <a:r>
              <a:rPr lang="en-GB" dirty="0"/>
              <a:t>.</a:t>
            </a:r>
            <a:endParaRPr lang="en-US" dirty="0"/>
          </a:p>
        </p:txBody>
      </p:sp>
      <p:sp>
        <p:nvSpPr>
          <p:cNvPr id="4" name="Slide Number Placeholder 3"/>
          <p:cNvSpPr>
            <a:spLocks noGrp="1"/>
          </p:cNvSpPr>
          <p:nvPr>
            <p:ph type="sldNum" sz="quarter" idx="5"/>
          </p:nvPr>
        </p:nvSpPr>
        <p:spPr/>
        <p:txBody>
          <a:bodyPr/>
          <a:lstStyle/>
          <a:p>
            <a:fld id="{C7A1F889-2EFB-AD49-B7A3-88F36FCE7860}" type="slidenum">
              <a:rPr lang="en-US" smtClean="0"/>
              <a:t>4</a:t>
            </a:fld>
            <a:endParaRPr lang="en-US"/>
          </a:p>
        </p:txBody>
      </p:sp>
    </p:spTree>
    <p:extLst>
      <p:ext uri="{BB962C8B-B14F-4D97-AF65-F5344CB8AC3E}">
        <p14:creationId xmlns:p14="http://schemas.microsoft.com/office/powerpoint/2010/main" val="3673839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50</a:t>
            </a:fld>
            <a:endParaRPr lang="en-US"/>
          </a:p>
        </p:txBody>
      </p:sp>
    </p:spTree>
    <p:extLst>
      <p:ext uri="{BB962C8B-B14F-4D97-AF65-F5344CB8AC3E}">
        <p14:creationId xmlns:p14="http://schemas.microsoft.com/office/powerpoint/2010/main" val="624362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51</a:t>
            </a:fld>
            <a:endParaRPr lang="en-US"/>
          </a:p>
        </p:txBody>
      </p:sp>
    </p:spTree>
    <p:extLst>
      <p:ext uri="{BB962C8B-B14F-4D97-AF65-F5344CB8AC3E}">
        <p14:creationId xmlns:p14="http://schemas.microsoft.com/office/powerpoint/2010/main" val="176389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52</a:t>
            </a:fld>
            <a:endParaRPr lang="en-US"/>
          </a:p>
        </p:txBody>
      </p:sp>
    </p:spTree>
    <p:extLst>
      <p:ext uri="{BB962C8B-B14F-4D97-AF65-F5344CB8AC3E}">
        <p14:creationId xmlns:p14="http://schemas.microsoft.com/office/powerpoint/2010/main" val="2023231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53</a:t>
            </a:fld>
            <a:endParaRPr lang="en-US"/>
          </a:p>
        </p:txBody>
      </p:sp>
    </p:spTree>
    <p:extLst>
      <p:ext uri="{BB962C8B-B14F-4D97-AF65-F5344CB8AC3E}">
        <p14:creationId xmlns:p14="http://schemas.microsoft.com/office/powerpoint/2010/main" val="1850448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54</a:t>
            </a:fld>
            <a:endParaRPr lang="en-US"/>
          </a:p>
        </p:txBody>
      </p:sp>
    </p:spTree>
    <p:extLst>
      <p:ext uri="{BB962C8B-B14F-4D97-AF65-F5344CB8AC3E}">
        <p14:creationId xmlns:p14="http://schemas.microsoft.com/office/powerpoint/2010/main" val="3820196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55</a:t>
            </a:fld>
            <a:endParaRPr lang="en-US"/>
          </a:p>
        </p:txBody>
      </p:sp>
    </p:spTree>
    <p:extLst>
      <p:ext uri="{BB962C8B-B14F-4D97-AF65-F5344CB8AC3E}">
        <p14:creationId xmlns:p14="http://schemas.microsoft.com/office/powerpoint/2010/main" val="3716640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56</a:t>
            </a:fld>
            <a:endParaRPr lang="en-US"/>
          </a:p>
        </p:txBody>
      </p:sp>
    </p:spTree>
    <p:extLst>
      <p:ext uri="{BB962C8B-B14F-4D97-AF65-F5344CB8AC3E}">
        <p14:creationId xmlns:p14="http://schemas.microsoft.com/office/powerpoint/2010/main" val="794240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57</a:t>
            </a:fld>
            <a:endParaRPr lang="en-US"/>
          </a:p>
        </p:txBody>
      </p:sp>
    </p:spTree>
    <p:extLst>
      <p:ext uri="{BB962C8B-B14F-4D97-AF65-F5344CB8AC3E}">
        <p14:creationId xmlns:p14="http://schemas.microsoft.com/office/powerpoint/2010/main" val="2548260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58</a:t>
            </a:fld>
            <a:endParaRPr lang="en-US"/>
          </a:p>
        </p:txBody>
      </p:sp>
    </p:spTree>
    <p:extLst>
      <p:ext uri="{BB962C8B-B14F-4D97-AF65-F5344CB8AC3E}">
        <p14:creationId xmlns:p14="http://schemas.microsoft.com/office/powerpoint/2010/main" val="746824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59</a:t>
            </a:fld>
            <a:endParaRPr lang="en-US"/>
          </a:p>
        </p:txBody>
      </p:sp>
    </p:spTree>
    <p:extLst>
      <p:ext uri="{BB962C8B-B14F-4D97-AF65-F5344CB8AC3E}">
        <p14:creationId xmlns:p14="http://schemas.microsoft.com/office/powerpoint/2010/main" val="3667458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model has enabled us to estimate how different health policies can reduce the costs of diabetes and improve health for patients. We find that screening for type-2 diabetes followed by lifestyle education for high risk individuals is particularly cost saving and gives the largest health gains. Sugary drink taxation or community interventions to promote healthy diets lead to smaller improvements in health and smaller cost savings.</a:t>
            </a:r>
            <a:endParaRPr lang="en-US" dirty="0"/>
          </a:p>
        </p:txBody>
      </p:sp>
      <p:sp>
        <p:nvSpPr>
          <p:cNvPr id="4" name="Slide Number Placeholder 3"/>
          <p:cNvSpPr>
            <a:spLocks noGrp="1"/>
          </p:cNvSpPr>
          <p:nvPr>
            <p:ph type="sldNum" sz="quarter" idx="5"/>
          </p:nvPr>
        </p:nvSpPr>
        <p:spPr/>
        <p:txBody>
          <a:bodyPr/>
          <a:lstStyle/>
          <a:p>
            <a:fld id="{C7A1F889-2EFB-AD49-B7A3-88F36FCE7860}" type="slidenum">
              <a:rPr lang="en-US" smtClean="0"/>
              <a:t>5</a:t>
            </a:fld>
            <a:endParaRPr lang="en-US"/>
          </a:p>
        </p:txBody>
      </p:sp>
    </p:spTree>
    <p:extLst>
      <p:ext uri="{BB962C8B-B14F-4D97-AF65-F5344CB8AC3E}">
        <p14:creationId xmlns:p14="http://schemas.microsoft.com/office/powerpoint/2010/main" val="1035241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60</a:t>
            </a:fld>
            <a:endParaRPr lang="en-US"/>
          </a:p>
        </p:txBody>
      </p:sp>
    </p:spTree>
    <p:extLst>
      <p:ext uri="{BB962C8B-B14F-4D97-AF65-F5344CB8AC3E}">
        <p14:creationId xmlns:p14="http://schemas.microsoft.com/office/powerpoint/2010/main" val="30706169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61</a:t>
            </a:fld>
            <a:endParaRPr lang="en-US"/>
          </a:p>
        </p:txBody>
      </p:sp>
    </p:spTree>
    <p:extLst>
      <p:ext uri="{BB962C8B-B14F-4D97-AF65-F5344CB8AC3E}">
        <p14:creationId xmlns:p14="http://schemas.microsoft.com/office/powerpoint/2010/main" val="361339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62</a:t>
            </a:fld>
            <a:endParaRPr lang="en-US"/>
          </a:p>
        </p:txBody>
      </p:sp>
    </p:spTree>
    <p:extLst>
      <p:ext uri="{BB962C8B-B14F-4D97-AF65-F5344CB8AC3E}">
        <p14:creationId xmlns:p14="http://schemas.microsoft.com/office/powerpoint/2010/main" val="26027150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63</a:t>
            </a:fld>
            <a:endParaRPr lang="en-US"/>
          </a:p>
        </p:txBody>
      </p:sp>
    </p:spTree>
    <p:extLst>
      <p:ext uri="{BB962C8B-B14F-4D97-AF65-F5344CB8AC3E}">
        <p14:creationId xmlns:p14="http://schemas.microsoft.com/office/powerpoint/2010/main" val="2070117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64</a:t>
            </a:fld>
            <a:endParaRPr lang="en-US"/>
          </a:p>
        </p:txBody>
      </p:sp>
    </p:spTree>
    <p:extLst>
      <p:ext uri="{BB962C8B-B14F-4D97-AF65-F5344CB8AC3E}">
        <p14:creationId xmlns:p14="http://schemas.microsoft.com/office/powerpoint/2010/main" val="1068523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65</a:t>
            </a:fld>
            <a:endParaRPr lang="en-US"/>
          </a:p>
        </p:txBody>
      </p:sp>
    </p:spTree>
    <p:extLst>
      <p:ext uri="{BB962C8B-B14F-4D97-AF65-F5344CB8AC3E}">
        <p14:creationId xmlns:p14="http://schemas.microsoft.com/office/powerpoint/2010/main" val="837832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Healthier You: NHS Diabetes Prevention Programme (NHS DPP) was officially launched in 2016 to support people who are at high risk of developing Type 2 diabetes. It is delivered by 4 main providers :-</a:t>
            </a:r>
          </a:p>
          <a:p>
            <a:endParaRPr lang="en-GB" dirty="0"/>
          </a:p>
          <a:p>
            <a:r>
              <a:rPr lang="en-GB" dirty="0"/>
              <a:t>• Pulse Healthcare Limited trading as ICS Health </a:t>
            </a:r>
          </a:p>
          <a:p>
            <a:r>
              <a:rPr lang="en-GB" dirty="0"/>
              <a:t>• </a:t>
            </a:r>
            <a:r>
              <a:rPr lang="en-GB" dirty="0" err="1"/>
              <a:t>Ingeus</a:t>
            </a:r>
            <a:r>
              <a:rPr lang="en-GB" dirty="0"/>
              <a:t> UK </a:t>
            </a:r>
          </a:p>
          <a:p>
            <a:r>
              <a:rPr lang="en-GB" dirty="0"/>
              <a:t>• Living Well Taking Control </a:t>
            </a:r>
          </a:p>
          <a:p>
            <a:r>
              <a:rPr lang="en-GB" dirty="0"/>
              <a:t>• Reed Momenta</a:t>
            </a:r>
          </a:p>
        </p:txBody>
      </p:sp>
      <p:sp>
        <p:nvSpPr>
          <p:cNvPr id="4" name="Slide Number Placeholder 3"/>
          <p:cNvSpPr>
            <a:spLocks noGrp="1"/>
          </p:cNvSpPr>
          <p:nvPr>
            <p:ph type="sldNum" sz="quarter" idx="5"/>
          </p:nvPr>
        </p:nvSpPr>
        <p:spPr/>
        <p:txBody>
          <a:bodyPr/>
          <a:lstStyle/>
          <a:p>
            <a:fld id="{C7A1F889-2EFB-AD49-B7A3-88F36FCE7860}" type="slidenum">
              <a:rPr lang="en-US" smtClean="0"/>
              <a:t>6</a:t>
            </a:fld>
            <a:endParaRPr lang="en-US"/>
          </a:p>
        </p:txBody>
      </p:sp>
    </p:spTree>
    <p:extLst>
      <p:ext uri="{BB962C8B-B14F-4D97-AF65-F5344CB8AC3E}">
        <p14:creationId xmlns:p14="http://schemas.microsoft.com/office/powerpoint/2010/main" val="3759809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7A1F889-2EFB-AD49-B7A3-88F36FCE7860}" type="slidenum">
              <a:rPr lang="en-US" smtClean="0"/>
              <a:t>7</a:t>
            </a:fld>
            <a:endParaRPr lang="en-US"/>
          </a:p>
        </p:txBody>
      </p:sp>
    </p:spTree>
    <p:extLst>
      <p:ext uri="{BB962C8B-B14F-4D97-AF65-F5344CB8AC3E}">
        <p14:creationId xmlns:p14="http://schemas.microsoft.com/office/powerpoint/2010/main" val="265250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27</a:t>
            </a:fld>
            <a:endParaRPr lang="en-US"/>
          </a:p>
        </p:txBody>
      </p:sp>
    </p:spTree>
    <p:extLst>
      <p:ext uri="{BB962C8B-B14F-4D97-AF65-F5344CB8AC3E}">
        <p14:creationId xmlns:p14="http://schemas.microsoft.com/office/powerpoint/2010/main" val="1588601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28</a:t>
            </a:fld>
            <a:endParaRPr lang="en-US"/>
          </a:p>
        </p:txBody>
      </p:sp>
    </p:spTree>
    <p:extLst>
      <p:ext uri="{BB962C8B-B14F-4D97-AF65-F5344CB8AC3E}">
        <p14:creationId xmlns:p14="http://schemas.microsoft.com/office/powerpoint/2010/main" val="36774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F889-2EFB-AD49-B7A3-88F36FCE7860}" type="slidenum">
              <a:rPr lang="en-US" smtClean="0"/>
              <a:t>29</a:t>
            </a:fld>
            <a:endParaRPr lang="en-US"/>
          </a:p>
        </p:txBody>
      </p:sp>
    </p:spTree>
    <p:extLst>
      <p:ext uri="{BB962C8B-B14F-4D97-AF65-F5344CB8AC3E}">
        <p14:creationId xmlns:p14="http://schemas.microsoft.com/office/powerpoint/2010/main" val="4124168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GB"/>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6/19/2024</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GB"/>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pic>
        <p:nvPicPr>
          <p:cNvPr id="10" name="Picture 9" descr="Text&#10;&#10;Description automatically generated with low confidence">
            <a:extLst>
              <a:ext uri="{FF2B5EF4-FFF2-40B4-BE49-F238E27FC236}">
                <a16:creationId xmlns:a16="http://schemas.microsoft.com/office/drawing/2014/main" id="{9E2392B6-64AE-863A-7391-D7E88345AE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0766" y="276174"/>
            <a:ext cx="2183932" cy="717112"/>
          </a:xfrm>
          <a:prstGeom prst="rect">
            <a:avLst/>
          </a:prstGeom>
        </p:spPr>
      </p:pic>
      <p:pic>
        <p:nvPicPr>
          <p:cNvPr id="11" name="Picture 10" descr="Icon&#10;&#10;Description automatically generated">
            <a:extLst>
              <a:ext uri="{FF2B5EF4-FFF2-40B4-BE49-F238E27FC236}">
                <a16:creationId xmlns:a16="http://schemas.microsoft.com/office/drawing/2014/main" id="{D7478D74-A052-0F57-89AC-7417FA5A1962}"/>
              </a:ext>
            </a:extLst>
          </p:cNvPr>
          <p:cNvPicPr>
            <a:picLocks noChangeAspect="1"/>
          </p:cNvPicPr>
          <p:nvPr userDrawn="1"/>
        </p:nvPicPr>
        <p:blipFill>
          <a:blip r:embed="rId4">
            <a:alphaModFix amt="40000"/>
            <a:extLst>
              <a:ext uri="{28A0092B-C50C-407E-A947-70E740481C1C}">
                <a14:useLocalDpi xmlns:a14="http://schemas.microsoft.com/office/drawing/2010/main" val="0"/>
              </a:ext>
            </a:extLst>
          </a:blip>
          <a:stretch>
            <a:fillRect/>
          </a:stretch>
        </p:blipFill>
        <p:spPr>
          <a:xfrm>
            <a:off x="267302" y="276174"/>
            <a:ext cx="733725" cy="687201"/>
          </a:xfrm>
          <a:prstGeom prst="rect">
            <a:avLst/>
          </a:prstGeom>
          <a:solidFill>
            <a:schemeClr val="bg1">
              <a:alpha val="60000"/>
            </a:schemeClr>
          </a:solidFill>
          <a:effectLst>
            <a:reflection endPos="0" dist="50800" dir="5400000" sy="-100000" algn="bl" rotWithShape="0"/>
          </a:effectLst>
        </p:spPr>
      </p:pic>
    </p:spTree>
    <p:extLst>
      <p:ext uri="{BB962C8B-B14F-4D97-AF65-F5344CB8AC3E}">
        <p14:creationId xmlns:p14="http://schemas.microsoft.com/office/powerpoint/2010/main" val="1439143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94167"/>
            <a:ext cx="10972800" cy="1143000"/>
          </a:xfrm>
        </p:spPr>
        <p:txBody>
          <a:bodyPr/>
          <a:lstStyle>
            <a:lvl1pPr>
              <a:defRPr b="0">
                <a:latin typeface="Cambria"/>
                <a:cs typeface="Cambria"/>
              </a:defRPr>
            </a:lvl1pPr>
          </a:lstStyle>
          <a:p>
            <a:r>
              <a:rPr lang="en-US" dirty="0"/>
              <a:t>Click to add text</a:t>
            </a:r>
          </a:p>
        </p:txBody>
      </p:sp>
    </p:spTree>
    <p:extLst>
      <p:ext uri="{BB962C8B-B14F-4D97-AF65-F5344CB8AC3E}">
        <p14:creationId xmlns:p14="http://schemas.microsoft.com/office/powerpoint/2010/main" val="793719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GB"/>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GB"/>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6/19/2024</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70" r:id="rId18"/>
    <p:sldLayoutId id="2147483671" r:id="rId19"/>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creativecommons.org/licenses/by/4.0/" TargetMode="External"/><Relationship Id="rId2" Type="http://schemas.openxmlformats.org/officeDocument/2006/relationships/image" Target="../media/image15.tiff"/><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1/relationships/webextension" Target="../webextensions/webextension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mailto:momenta.t2dr-syks@nhs.net"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www.elsevier.com/termsandcondition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microsoft.com/office/2011/relationships/webextension" Target="../webextensions/webextension5.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hyperlink" Target="mailto:katie.whitehead@nhs.net"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file:///C:\Users\Holly.France\Downloads\NDPP%20referral%20form%20-%20South%20Yorkshire%202022.docx"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mailto:healthieryou.syandb@nhs.net" TargetMode="External"/><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8" Type="http://schemas.openxmlformats.org/officeDocument/2006/relationships/hyperlink" Target="https://www.nhstayside.scot.nhs.uk/https:/www.nhstayside.scot.nhs.uk/OurServicesA-Z/DiabetesOutThereDOTTayside/PROD_347472/index.htm" TargetMode="External"/><Relationship Id="rId3" Type="http://schemas.openxmlformats.org/officeDocument/2006/relationships/image" Target="../media/image2.jpeg"/><Relationship Id="rId7" Type="http://schemas.openxmlformats.org/officeDocument/2006/relationships/hyperlink" Target="https://www.nhstayside.scot.nhs.uk/https:/www.nhstayside.scot.nhs.uk/OurServicesA-Z/DiabetesOutThereDOTTayside/PROD_347473/index.ht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E51C-AA1E-0641-BDC0-661B181811FD}"/>
              </a:ext>
            </a:extLst>
          </p:cNvPr>
          <p:cNvSpPr>
            <a:spLocks noGrp="1"/>
          </p:cNvSpPr>
          <p:nvPr>
            <p:ph type="ctrTitle"/>
          </p:nvPr>
        </p:nvSpPr>
        <p:spPr>
          <a:xfrm>
            <a:off x="2037523" y="1533200"/>
            <a:ext cx="8259416" cy="1515533"/>
          </a:xfrm>
        </p:spPr>
        <p:txBody>
          <a:bodyPr/>
          <a:lstStyle/>
          <a:p>
            <a:r>
              <a:rPr lang="en-US" dirty="0"/>
              <a:t>Highlights in Diabetes Care</a:t>
            </a:r>
          </a:p>
        </p:txBody>
      </p:sp>
      <p:sp>
        <p:nvSpPr>
          <p:cNvPr id="3" name="Subtitle 2">
            <a:extLst>
              <a:ext uri="{FF2B5EF4-FFF2-40B4-BE49-F238E27FC236}">
                <a16:creationId xmlns:a16="http://schemas.microsoft.com/office/drawing/2014/main" id="{474A55A2-3459-E940-8EAB-5C73A8EDF004}"/>
              </a:ext>
            </a:extLst>
          </p:cNvPr>
          <p:cNvSpPr>
            <a:spLocks noGrp="1"/>
          </p:cNvSpPr>
          <p:nvPr>
            <p:ph type="subTitle" idx="1"/>
          </p:nvPr>
        </p:nvSpPr>
        <p:spPr/>
        <p:txBody>
          <a:bodyPr>
            <a:normAutofit fontScale="77500" lnSpcReduction="20000"/>
          </a:bodyPr>
          <a:lstStyle/>
          <a:p>
            <a:r>
              <a:rPr lang="en-US" dirty="0"/>
              <a:t>Dr E C UCHEGBU</a:t>
            </a:r>
          </a:p>
          <a:p>
            <a:r>
              <a:rPr lang="en-US" dirty="0"/>
              <a:t>CONSULTANT ENDOCRINOLOGIST </a:t>
            </a:r>
          </a:p>
          <a:p>
            <a:r>
              <a:rPr lang="en-US" dirty="0"/>
              <a:t>CLINICAL LEAD </a:t>
            </a:r>
          </a:p>
          <a:p>
            <a:r>
              <a:rPr lang="en-US" dirty="0"/>
              <a:t>BARNSLEY INTEGRATED SERVICE</a:t>
            </a:r>
          </a:p>
        </p:txBody>
      </p:sp>
    </p:spTree>
    <p:extLst>
      <p:ext uri="{BB962C8B-B14F-4D97-AF65-F5344CB8AC3E}">
        <p14:creationId xmlns:p14="http://schemas.microsoft.com/office/powerpoint/2010/main" val="356040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02C02B-29E2-A24B-ACE7-55F27F9EFBDB}"/>
              </a:ext>
            </a:extLst>
          </p:cNvPr>
          <p:cNvSpPr>
            <a:spLocks noGrp="1"/>
          </p:cNvSpPr>
          <p:nvPr>
            <p:ph type="ctrTitle"/>
          </p:nvPr>
        </p:nvSpPr>
        <p:spPr/>
        <p:txBody>
          <a:bodyPr/>
          <a:lstStyle/>
          <a:p>
            <a:r>
              <a:rPr lang="en-US" dirty="0"/>
              <a:t>TYPE 2 DIABETES </a:t>
            </a:r>
          </a:p>
        </p:txBody>
      </p:sp>
    </p:spTree>
    <p:extLst>
      <p:ext uri="{BB962C8B-B14F-4D97-AF65-F5344CB8AC3E}">
        <p14:creationId xmlns:p14="http://schemas.microsoft.com/office/powerpoint/2010/main" val="1324630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3">
            <a:extLst>
              <a:ext uri="{FF2B5EF4-FFF2-40B4-BE49-F238E27FC236}">
                <a16:creationId xmlns:a16="http://schemas.microsoft.com/office/drawing/2014/main" id="{CC140CD3-E513-044B-8DFC-D67A94A751DC}"/>
              </a:ext>
            </a:extLst>
          </p:cNvPr>
          <p:cNvSpPr txBox="1">
            <a:spLocks/>
          </p:cNvSpPr>
          <p:nvPr/>
        </p:nvSpPr>
        <p:spPr>
          <a:xfrm>
            <a:off x="1634294" y="581291"/>
            <a:ext cx="77724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t>Natural History of Type 2 Diabetes</a:t>
            </a:r>
          </a:p>
        </p:txBody>
      </p:sp>
      <p:sp>
        <p:nvSpPr>
          <p:cNvPr id="3" name="Text Box 28">
            <a:extLst>
              <a:ext uri="{FF2B5EF4-FFF2-40B4-BE49-F238E27FC236}">
                <a16:creationId xmlns:a16="http://schemas.microsoft.com/office/drawing/2014/main" id="{F3EBEE90-183F-4F40-B0ED-D730B4477EF4}"/>
              </a:ext>
            </a:extLst>
          </p:cNvPr>
          <p:cNvSpPr txBox="1">
            <a:spLocks noChangeArrowheads="1"/>
          </p:cNvSpPr>
          <p:nvPr/>
        </p:nvSpPr>
        <p:spPr bwMode="auto">
          <a:xfrm>
            <a:off x="7455576" y="6064325"/>
            <a:ext cx="4732527" cy="784830"/>
          </a:xfrm>
          <a:prstGeom prst="rect">
            <a:avLst/>
          </a:prstGeom>
          <a:noFill/>
        </p:spPr>
        <p:txBody>
          <a:bodyPr wrap="square" rtlCol="0" anchor="b">
            <a:spAutoFit/>
          </a:bodyPr>
          <a:lstStyle>
            <a:defPPr>
              <a:defRPr lang="en-US"/>
            </a:defPPr>
            <a:lvl1pPr algn="r">
              <a:defRPr sz="1000">
                <a:solidFill>
                  <a:srgbClr val="FFFFFF"/>
                </a:solidFill>
              </a:defRPr>
            </a:lvl1pPr>
          </a:lstStyle>
          <a:p>
            <a:pPr algn="l">
              <a:spcBef>
                <a:spcPts val="600"/>
              </a:spcBef>
            </a:pPr>
            <a:r>
              <a:rPr lang="en-US" b="1" dirty="0">
                <a:solidFill>
                  <a:schemeClr val="tx1"/>
                </a:solidFill>
              </a:rPr>
              <a:t>Figure courtesy of CADRE.</a:t>
            </a:r>
          </a:p>
          <a:p>
            <a:pPr algn="l">
              <a:spcBef>
                <a:spcPts val="600"/>
              </a:spcBef>
            </a:pPr>
            <a:r>
              <a:rPr lang="en-US" b="1" dirty="0">
                <a:solidFill>
                  <a:schemeClr val="tx1"/>
                </a:solidFill>
              </a:rPr>
              <a:t>Adapted from Holman RR. </a:t>
            </a:r>
            <a:r>
              <a:rPr lang="en-US" b="1" i="1" dirty="0">
                <a:solidFill>
                  <a:schemeClr val="tx1"/>
                </a:solidFill>
              </a:rPr>
              <a:t>Diabetes Res Clin Pract</a:t>
            </a:r>
            <a:r>
              <a:rPr lang="en-US" b="1" dirty="0">
                <a:solidFill>
                  <a:schemeClr val="tx1"/>
                </a:solidFill>
              </a:rPr>
              <a:t>. 1998;40(suppl):S21-S25;</a:t>
            </a:r>
            <a:br>
              <a:rPr lang="en-US" b="1" dirty="0">
                <a:solidFill>
                  <a:schemeClr val="tx1"/>
                </a:solidFill>
              </a:rPr>
            </a:br>
            <a:r>
              <a:rPr lang="en-US" b="1" dirty="0">
                <a:solidFill>
                  <a:schemeClr val="tx1"/>
                </a:solidFill>
              </a:rPr>
              <a:t>Ramlo-Halsted BA, Edelman SV. </a:t>
            </a:r>
            <a:r>
              <a:rPr lang="en-US" b="1" i="1" dirty="0">
                <a:solidFill>
                  <a:schemeClr val="tx1"/>
                </a:solidFill>
              </a:rPr>
              <a:t>Prim Care</a:t>
            </a:r>
            <a:r>
              <a:rPr lang="en-US" b="1" dirty="0">
                <a:solidFill>
                  <a:schemeClr val="tx1"/>
                </a:solidFill>
              </a:rPr>
              <a:t>. 1999;26:771-789; Nathan DM. </a:t>
            </a:r>
            <a:r>
              <a:rPr lang="en-US" b="1" i="1" dirty="0">
                <a:solidFill>
                  <a:schemeClr val="tx1"/>
                </a:solidFill>
              </a:rPr>
              <a:t>N Engl J Med</a:t>
            </a:r>
            <a:r>
              <a:rPr lang="en-US" b="1" dirty="0">
                <a:solidFill>
                  <a:schemeClr val="tx1"/>
                </a:solidFill>
              </a:rPr>
              <a:t>. 2002;347:1342-1349; UKPDS Group. </a:t>
            </a:r>
            <a:r>
              <a:rPr lang="en-US" b="1" i="1" dirty="0">
                <a:solidFill>
                  <a:schemeClr val="tx1"/>
                </a:solidFill>
              </a:rPr>
              <a:t>Diabetes</a:t>
            </a:r>
            <a:r>
              <a:rPr lang="en-US" b="1" dirty="0">
                <a:solidFill>
                  <a:schemeClr val="tx1"/>
                </a:solidFill>
              </a:rPr>
              <a:t>. 1995;44:1249-1258</a:t>
            </a:r>
          </a:p>
        </p:txBody>
      </p:sp>
      <p:grpSp>
        <p:nvGrpSpPr>
          <p:cNvPr id="4" name="Group 44">
            <a:extLst>
              <a:ext uri="{FF2B5EF4-FFF2-40B4-BE49-F238E27FC236}">
                <a16:creationId xmlns:a16="http://schemas.microsoft.com/office/drawing/2014/main" id="{4594D290-5697-394A-A416-C252603F3F04}"/>
              </a:ext>
            </a:extLst>
          </p:cNvPr>
          <p:cNvGrpSpPr>
            <a:grpSpLocks/>
          </p:cNvGrpSpPr>
          <p:nvPr/>
        </p:nvGrpSpPr>
        <p:grpSpPr bwMode="auto">
          <a:xfrm>
            <a:off x="1397199" y="1666518"/>
            <a:ext cx="8229042" cy="4070558"/>
            <a:chOff x="-169863" y="1044575"/>
            <a:chExt cx="9124951" cy="4964857"/>
          </a:xfrm>
        </p:grpSpPr>
        <p:grpSp>
          <p:nvGrpSpPr>
            <p:cNvPr id="5" name="Group 4">
              <a:extLst>
                <a:ext uri="{FF2B5EF4-FFF2-40B4-BE49-F238E27FC236}">
                  <a16:creationId xmlns:a16="http://schemas.microsoft.com/office/drawing/2014/main" id="{D9E4EE3B-B4D3-A647-AE08-52AA7CAA983C}"/>
                </a:ext>
              </a:extLst>
            </p:cNvPr>
            <p:cNvGrpSpPr>
              <a:grpSpLocks/>
            </p:cNvGrpSpPr>
            <p:nvPr/>
          </p:nvGrpSpPr>
          <p:grpSpPr bwMode="auto">
            <a:xfrm>
              <a:off x="174625" y="3827465"/>
              <a:ext cx="7900988" cy="1198563"/>
              <a:chOff x="124" y="2510"/>
              <a:chExt cx="5599" cy="755"/>
            </a:xfrm>
          </p:grpSpPr>
          <p:sp>
            <p:nvSpPr>
              <p:cNvPr id="40" name="Text Box 3">
                <a:extLst>
                  <a:ext uri="{FF2B5EF4-FFF2-40B4-BE49-F238E27FC236}">
                    <a16:creationId xmlns:a16="http://schemas.microsoft.com/office/drawing/2014/main" id="{21C91346-DB23-FC49-9F9A-863B38A00541}"/>
                  </a:ext>
                </a:extLst>
              </p:cNvPr>
              <p:cNvSpPr txBox="1">
                <a:spLocks noChangeArrowheads="1"/>
              </p:cNvSpPr>
              <p:nvPr/>
            </p:nvSpPr>
            <p:spPr bwMode="black">
              <a:xfrm>
                <a:off x="124" y="3029"/>
                <a:ext cx="1602" cy="236"/>
              </a:xfrm>
              <a:prstGeom prst="rect">
                <a:avLst/>
              </a:prstGeom>
              <a:noFill/>
              <a:ln w="12700">
                <a:noFill/>
                <a:miter lim="800000"/>
                <a:headEnd/>
                <a:tailEnd/>
              </a:ln>
            </p:spPr>
            <p:txBody>
              <a:bodyPr lIns="91430" tIns="45715" rIns="91430" bIns="45715">
                <a:prstTxWarp prst="textNoShape">
                  <a:avLst/>
                </a:prstTxWarp>
                <a:spAutoFit/>
              </a:bodyPr>
              <a:lstStyle/>
              <a:p>
                <a:pPr algn="r" eaLnBrk="0" hangingPunct="0">
                  <a:spcBef>
                    <a:spcPct val="100000"/>
                  </a:spcBef>
                </a:pPr>
                <a:r>
                  <a:rPr lang="en-US" sz="1400" b="1" dirty="0">
                    <a:solidFill>
                      <a:schemeClr val="accent4"/>
                    </a:solidFill>
                    <a:ea typeface="Arial" charset="0"/>
                    <a:cs typeface="Arial" charset="0"/>
                  </a:rPr>
                  <a:t>Fasting glucose</a:t>
                </a:r>
              </a:p>
            </p:txBody>
          </p:sp>
          <p:sp>
            <p:nvSpPr>
              <p:cNvPr id="41" name="Freeform 4">
                <a:extLst>
                  <a:ext uri="{FF2B5EF4-FFF2-40B4-BE49-F238E27FC236}">
                    <a16:creationId xmlns:a16="http://schemas.microsoft.com/office/drawing/2014/main" id="{049C5029-7E58-DE41-A793-90BABF034EEE}"/>
                  </a:ext>
                </a:extLst>
              </p:cNvPr>
              <p:cNvSpPr>
                <a:spLocks/>
              </p:cNvSpPr>
              <p:nvPr/>
            </p:nvSpPr>
            <p:spPr bwMode="black">
              <a:xfrm>
                <a:off x="1739" y="2510"/>
                <a:ext cx="3984" cy="626"/>
              </a:xfrm>
              <a:custGeom>
                <a:avLst/>
                <a:gdLst/>
                <a:ahLst/>
                <a:cxnLst>
                  <a:cxn ang="0">
                    <a:pos x="0" y="613"/>
                  </a:cxn>
                  <a:cxn ang="0">
                    <a:pos x="660" y="589"/>
                  </a:cxn>
                  <a:cxn ang="0">
                    <a:pos x="2248" y="394"/>
                  </a:cxn>
                  <a:cxn ang="0">
                    <a:pos x="3983" y="0"/>
                  </a:cxn>
                </a:cxnLst>
                <a:rect l="0" t="0" r="r" b="b"/>
                <a:pathLst>
                  <a:path w="3983" h="626">
                    <a:moveTo>
                      <a:pt x="0" y="613"/>
                    </a:moveTo>
                    <a:cubicBezTo>
                      <a:pt x="417" y="607"/>
                      <a:pt x="285" y="626"/>
                      <a:pt x="660" y="589"/>
                    </a:cubicBezTo>
                    <a:cubicBezTo>
                      <a:pt x="1035" y="552"/>
                      <a:pt x="1694" y="492"/>
                      <a:pt x="2248" y="394"/>
                    </a:cubicBezTo>
                    <a:cubicBezTo>
                      <a:pt x="2802" y="296"/>
                      <a:pt x="3622" y="82"/>
                      <a:pt x="3983" y="0"/>
                    </a:cubicBezTo>
                  </a:path>
                </a:pathLst>
              </a:custGeom>
              <a:noFill/>
              <a:ln w="57150" cap="flat" cmpd="sng">
                <a:solidFill>
                  <a:schemeClr val="accent4"/>
                </a:solidFill>
                <a:prstDash val="solid"/>
                <a:round/>
                <a:headEnd type="none" w="med" len="med"/>
                <a:tailEnd type="none" w="med" len="med"/>
              </a:ln>
              <a:effectLst/>
            </p:spPr>
            <p:txBody>
              <a:bodyPr>
                <a:prstTxWarp prst="textNoShape">
                  <a:avLst/>
                </a:prstTxWarp>
              </a:bodyPr>
              <a:lstStyle/>
              <a:p>
                <a:pPr>
                  <a:defRPr/>
                </a:pPr>
                <a:endParaRPr lang="en-US" sz="1400" b="1" dirty="0">
                  <a:solidFill>
                    <a:srgbClr val="FFFFFF"/>
                  </a:solidFill>
                  <a:ea typeface="+mn-ea"/>
                  <a:cs typeface="+mn-cs"/>
                </a:endParaRPr>
              </a:p>
            </p:txBody>
          </p:sp>
        </p:grpSp>
        <p:sp>
          <p:nvSpPr>
            <p:cNvPr id="6" name="Freeform 5">
              <a:extLst>
                <a:ext uri="{FF2B5EF4-FFF2-40B4-BE49-F238E27FC236}">
                  <a16:creationId xmlns:a16="http://schemas.microsoft.com/office/drawing/2014/main" id="{40DEBBB9-8AFA-E140-8944-174AA0F81E9A}"/>
                </a:ext>
              </a:extLst>
            </p:cNvPr>
            <p:cNvSpPr>
              <a:spLocks/>
            </p:cNvSpPr>
            <p:nvPr/>
          </p:nvSpPr>
          <p:spPr bwMode="auto">
            <a:xfrm>
              <a:off x="3619500" y="1830716"/>
              <a:ext cx="1588" cy="3840186"/>
            </a:xfrm>
            <a:custGeom>
              <a:avLst/>
              <a:gdLst/>
              <a:ahLst/>
              <a:cxnLst>
                <a:cxn ang="0">
                  <a:pos x="0" y="0"/>
                </a:cxn>
                <a:cxn ang="0">
                  <a:pos x="1" y="2419"/>
                </a:cxn>
              </a:cxnLst>
              <a:rect l="0" t="0" r="r" b="b"/>
              <a:pathLst>
                <a:path w="1" h="2419">
                  <a:moveTo>
                    <a:pt x="0" y="0"/>
                  </a:moveTo>
                  <a:lnTo>
                    <a:pt x="1" y="2419"/>
                  </a:lnTo>
                </a:path>
              </a:pathLst>
            </a:custGeom>
            <a:noFill/>
            <a:ln w="19050" cap="flat" cmpd="sng">
              <a:solidFill>
                <a:schemeClr val="tx1"/>
              </a:solidFill>
              <a:prstDash val="sysDot"/>
              <a:round/>
              <a:headEnd/>
              <a:tailEnd/>
            </a:ln>
            <a:effectLst/>
          </p:spPr>
          <p:txBody>
            <a:bodyPr>
              <a:prstTxWarp prst="textNoShape">
                <a:avLst/>
              </a:prstTxWarp>
            </a:bodyPr>
            <a:lstStyle/>
            <a:p>
              <a:pPr>
                <a:defRPr/>
              </a:pPr>
              <a:endParaRPr lang="en-US" sz="1400" b="1" dirty="0">
                <a:solidFill>
                  <a:srgbClr val="FFFFFF"/>
                </a:solidFill>
                <a:ea typeface="+mn-ea"/>
                <a:cs typeface="+mn-cs"/>
              </a:endParaRPr>
            </a:p>
          </p:txBody>
        </p:sp>
        <p:sp>
          <p:nvSpPr>
            <p:cNvPr id="7" name="Line 6">
              <a:extLst>
                <a:ext uri="{FF2B5EF4-FFF2-40B4-BE49-F238E27FC236}">
                  <a16:creationId xmlns:a16="http://schemas.microsoft.com/office/drawing/2014/main" id="{8BF4F779-8C0C-9348-9C80-1483A4B315F1}"/>
                </a:ext>
              </a:extLst>
            </p:cNvPr>
            <p:cNvSpPr>
              <a:spLocks noChangeShapeType="1"/>
            </p:cNvSpPr>
            <p:nvPr/>
          </p:nvSpPr>
          <p:spPr bwMode="auto">
            <a:xfrm>
              <a:off x="2466975" y="1572580"/>
              <a:ext cx="0" cy="4032950"/>
            </a:xfrm>
            <a:prstGeom prst="line">
              <a:avLst/>
            </a:prstGeom>
            <a:noFill/>
            <a:ln w="12700" cap="rnd">
              <a:solidFill>
                <a:schemeClr val="tx1"/>
              </a:solidFill>
              <a:prstDash val="sysDot"/>
              <a:round/>
              <a:headEnd/>
              <a:tailEnd/>
            </a:ln>
            <a:effectLst/>
          </p:spPr>
          <p:txBody>
            <a:bodyPr>
              <a:prstTxWarp prst="textNoShape">
                <a:avLst/>
              </a:prstTxWarp>
            </a:bodyPr>
            <a:lstStyle/>
            <a:p>
              <a:pPr>
                <a:defRPr/>
              </a:pPr>
              <a:endParaRPr lang="en-US" sz="1400" b="1" dirty="0">
                <a:solidFill>
                  <a:srgbClr val="FFFFFF"/>
                </a:solidFill>
                <a:ea typeface="+mn-ea"/>
                <a:cs typeface="+mn-cs"/>
              </a:endParaRPr>
            </a:p>
          </p:txBody>
        </p:sp>
        <p:sp>
          <p:nvSpPr>
            <p:cNvPr id="8" name="Line 7">
              <a:extLst>
                <a:ext uri="{FF2B5EF4-FFF2-40B4-BE49-F238E27FC236}">
                  <a16:creationId xmlns:a16="http://schemas.microsoft.com/office/drawing/2014/main" id="{DEA6408D-613B-E642-999B-491F43BDA364}"/>
                </a:ext>
              </a:extLst>
            </p:cNvPr>
            <p:cNvSpPr>
              <a:spLocks noChangeShapeType="1"/>
            </p:cNvSpPr>
            <p:nvPr/>
          </p:nvSpPr>
          <p:spPr bwMode="auto">
            <a:xfrm>
              <a:off x="5835650" y="1572580"/>
              <a:ext cx="0" cy="4051388"/>
            </a:xfrm>
            <a:prstGeom prst="line">
              <a:avLst/>
            </a:prstGeom>
            <a:noFill/>
            <a:ln w="12700" cap="rnd">
              <a:solidFill>
                <a:schemeClr val="tx1"/>
              </a:solidFill>
              <a:prstDash val="sysDot"/>
              <a:round/>
              <a:headEnd/>
              <a:tailEnd/>
            </a:ln>
            <a:effectLst/>
          </p:spPr>
          <p:txBody>
            <a:bodyPr>
              <a:prstTxWarp prst="textNoShape">
                <a:avLst/>
              </a:prstTxWarp>
            </a:bodyPr>
            <a:lstStyle/>
            <a:p>
              <a:pPr>
                <a:defRPr/>
              </a:pPr>
              <a:endParaRPr lang="en-US" sz="1400" b="1" dirty="0">
                <a:solidFill>
                  <a:srgbClr val="FFFFFF"/>
                </a:solidFill>
                <a:ea typeface="+mn-ea"/>
                <a:cs typeface="+mn-cs"/>
              </a:endParaRPr>
            </a:p>
          </p:txBody>
        </p:sp>
        <p:sp>
          <p:nvSpPr>
            <p:cNvPr id="9" name="Line 8">
              <a:extLst>
                <a:ext uri="{FF2B5EF4-FFF2-40B4-BE49-F238E27FC236}">
                  <a16:creationId xmlns:a16="http://schemas.microsoft.com/office/drawing/2014/main" id="{96CD5EA0-FE11-2C45-9F19-A4D0AF56E295}"/>
                </a:ext>
              </a:extLst>
            </p:cNvPr>
            <p:cNvSpPr>
              <a:spLocks noChangeShapeType="1"/>
            </p:cNvSpPr>
            <p:nvPr/>
          </p:nvSpPr>
          <p:spPr bwMode="auto">
            <a:xfrm flipH="1">
              <a:off x="6997700" y="1572580"/>
              <a:ext cx="26988" cy="4061445"/>
            </a:xfrm>
            <a:prstGeom prst="line">
              <a:avLst/>
            </a:prstGeom>
            <a:noFill/>
            <a:ln w="12700" cap="rnd">
              <a:solidFill>
                <a:schemeClr val="tx1"/>
              </a:solidFill>
              <a:prstDash val="sysDot"/>
              <a:round/>
              <a:headEnd/>
              <a:tailEnd/>
            </a:ln>
            <a:effectLst/>
          </p:spPr>
          <p:txBody>
            <a:bodyPr>
              <a:prstTxWarp prst="textNoShape">
                <a:avLst/>
              </a:prstTxWarp>
            </a:bodyPr>
            <a:lstStyle/>
            <a:p>
              <a:pPr>
                <a:defRPr/>
              </a:pPr>
              <a:endParaRPr lang="en-US" sz="1400" b="1" dirty="0">
                <a:solidFill>
                  <a:srgbClr val="FFFFFF"/>
                </a:solidFill>
                <a:ea typeface="+mn-ea"/>
                <a:cs typeface="+mn-cs"/>
              </a:endParaRPr>
            </a:p>
          </p:txBody>
        </p:sp>
        <p:sp>
          <p:nvSpPr>
            <p:cNvPr id="10" name="Line 9">
              <a:extLst>
                <a:ext uri="{FF2B5EF4-FFF2-40B4-BE49-F238E27FC236}">
                  <a16:creationId xmlns:a16="http://schemas.microsoft.com/office/drawing/2014/main" id="{90B692B0-1B52-2043-ACD7-35074D82FADA}"/>
                </a:ext>
              </a:extLst>
            </p:cNvPr>
            <p:cNvSpPr>
              <a:spLocks noChangeShapeType="1"/>
            </p:cNvSpPr>
            <p:nvPr/>
          </p:nvSpPr>
          <p:spPr bwMode="auto">
            <a:xfrm>
              <a:off x="8116888" y="1572580"/>
              <a:ext cx="0" cy="4073179"/>
            </a:xfrm>
            <a:prstGeom prst="line">
              <a:avLst/>
            </a:prstGeom>
            <a:noFill/>
            <a:ln w="12700" cap="rnd">
              <a:solidFill>
                <a:schemeClr val="tx1"/>
              </a:solidFill>
              <a:prstDash val="sysDot"/>
              <a:round/>
              <a:headEnd/>
              <a:tailEnd/>
            </a:ln>
            <a:effectLst/>
          </p:spPr>
          <p:txBody>
            <a:bodyPr>
              <a:prstTxWarp prst="textNoShape">
                <a:avLst/>
              </a:prstTxWarp>
            </a:bodyPr>
            <a:lstStyle/>
            <a:p>
              <a:pPr>
                <a:defRPr/>
              </a:pPr>
              <a:endParaRPr lang="en-US" sz="1400" b="1" dirty="0">
                <a:solidFill>
                  <a:srgbClr val="FFFFFF"/>
                </a:solidFill>
                <a:ea typeface="+mn-ea"/>
                <a:cs typeface="+mn-cs"/>
              </a:endParaRPr>
            </a:p>
          </p:txBody>
        </p:sp>
        <p:sp>
          <p:nvSpPr>
            <p:cNvPr id="11" name="Line 10">
              <a:extLst>
                <a:ext uri="{FF2B5EF4-FFF2-40B4-BE49-F238E27FC236}">
                  <a16:creationId xmlns:a16="http://schemas.microsoft.com/office/drawing/2014/main" id="{BFB3B91B-8740-BD4A-BECF-BBE8FE8AF32E}"/>
                </a:ext>
              </a:extLst>
            </p:cNvPr>
            <p:cNvSpPr>
              <a:spLocks noChangeShapeType="1"/>
            </p:cNvSpPr>
            <p:nvPr/>
          </p:nvSpPr>
          <p:spPr bwMode="auto">
            <a:xfrm>
              <a:off x="4776788" y="1808925"/>
              <a:ext cx="0" cy="3974283"/>
            </a:xfrm>
            <a:prstGeom prst="line">
              <a:avLst/>
            </a:prstGeom>
            <a:noFill/>
            <a:ln w="19050">
              <a:solidFill>
                <a:schemeClr val="tx1"/>
              </a:solidFill>
              <a:prstDash val="sysDot"/>
              <a:round/>
              <a:headEnd/>
              <a:tailEnd/>
            </a:ln>
            <a:effectLst/>
          </p:spPr>
          <p:txBody>
            <a:bodyPr>
              <a:prstTxWarp prst="textNoShape">
                <a:avLst/>
              </a:prstTxWarp>
            </a:bodyPr>
            <a:lstStyle/>
            <a:p>
              <a:pPr>
                <a:defRPr/>
              </a:pPr>
              <a:endParaRPr lang="en-US" sz="1400" b="1" dirty="0">
                <a:solidFill>
                  <a:srgbClr val="FFFFFF"/>
                </a:solidFill>
                <a:ea typeface="+mn-ea"/>
                <a:cs typeface="+mn-cs"/>
              </a:endParaRPr>
            </a:p>
          </p:txBody>
        </p:sp>
        <p:sp>
          <p:nvSpPr>
            <p:cNvPr id="12" name="Text Box 11">
              <a:extLst>
                <a:ext uri="{FF2B5EF4-FFF2-40B4-BE49-F238E27FC236}">
                  <a16:creationId xmlns:a16="http://schemas.microsoft.com/office/drawing/2014/main" id="{0BAAA00E-938D-4B48-AA07-C237DFF2C43A}"/>
                </a:ext>
              </a:extLst>
            </p:cNvPr>
            <p:cNvSpPr txBox="1">
              <a:spLocks noChangeArrowheads="1"/>
            </p:cNvSpPr>
            <p:nvPr/>
          </p:nvSpPr>
          <p:spPr bwMode="invGray">
            <a:xfrm>
              <a:off x="3619499" y="5634037"/>
              <a:ext cx="5334000" cy="375395"/>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a:prstTxWarp prst="textNoShape">
                <a:avLst/>
              </a:prstTxWarp>
              <a:spAutoFit/>
            </a:bodyPr>
            <a:lstStyle/>
            <a:p>
              <a:pPr algn="ctr"/>
              <a:r>
                <a:rPr lang="en-US" sz="1400" b="1" dirty="0">
                  <a:solidFill>
                    <a:schemeClr val="tx1"/>
                  </a:solidFill>
                  <a:ea typeface="Arial" charset="0"/>
                  <a:cs typeface="Arial" charset="0"/>
                </a:rPr>
                <a:t>Type 2 diabetes</a:t>
              </a:r>
            </a:p>
          </p:txBody>
        </p:sp>
        <p:sp>
          <p:nvSpPr>
            <p:cNvPr id="13" name="Text Box 12">
              <a:extLst>
                <a:ext uri="{FF2B5EF4-FFF2-40B4-BE49-F238E27FC236}">
                  <a16:creationId xmlns:a16="http://schemas.microsoft.com/office/drawing/2014/main" id="{68284767-4B2A-C04B-9DF5-1EBCCEE59BC9}"/>
                </a:ext>
              </a:extLst>
            </p:cNvPr>
            <p:cNvSpPr txBox="1">
              <a:spLocks noChangeArrowheads="1"/>
            </p:cNvSpPr>
            <p:nvPr/>
          </p:nvSpPr>
          <p:spPr bwMode="auto">
            <a:xfrm>
              <a:off x="588963" y="1044575"/>
              <a:ext cx="1579562" cy="638171"/>
            </a:xfrm>
            <a:prstGeom prst="rect">
              <a:avLst/>
            </a:prstGeom>
            <a:noFill/>
            <a:ln w="9525">
              <a:noFill/>
              <a:miter lim="800000"/>
              <a:headEnd/>
              <a:tailEnd/>
            </a:ln>
          </p:spPr>
          <p:txBody>
            <a:bodyPr>
              <a:prstTxWarp prst="textNoShape">
                <a:avLst/>
              </a:prstTxWarp>
              <a:spAutoFit/>
            </a:bodyPr>
            <a:lstStyle/>
            <a:p>
              <a:r>
                <a:rPr lang="en-US" sz="1400" b="1" dirty="0">
                  <a:ea typeface="Arial" charset="0"/>
                  <a:cs typeface="Arial" charset="0"/>
                </a:rPr>
                <a:t>Years from </a:t>
              </a:r>
            </a:p>
            <a:p>
              <a:r>
                <a:rPr lang="en-US" sz="1400" b="1" dirty="0">
                  <a:ea typeface="Arial" charset="0"/>
                  <a:cs typeface="Arial" charset="0"/>
                </a:rPr>
                <a:t>diagnosis</a:t>
              </a:r>
            </a:p>
          </p:txBody>
        </p:sp>
        <p:sp>
          <p:nvSpPr>
            <p:cNvPr id="14" name="Text Box 13">
              <a:extLst>
                <a:ext uri="{FF2B5EF4-FFF2-40B4-BE49-F238E27FC236}">
                  <a16:creationId xmlns:a16="http://schemas.microsoft.com/office/drawing/2014/main" id="{A3B9CEA7-3C42-134C-ADC7-C9E4DFD68A6B}"/>
                </a:ext>
              </a:extLst>
            </p:cNvPr>
            <p:cNvSpPr txBox="1">
              <a:spLocks noChangeArrowheads="1"/>
            </p:cNvSpPr>
            <p:nvPr/>
          </p:nvSpPr>
          <p:spPr bwMode="auto">
            <a:xfrm>
              <a:off x="4651375" y="1123951"/>
              <a:ext cx="323850" cy="375395"/>
            </a:xfrm>
            <a:prstGeom prst="rect">
              <a:avLst/>
            </a:prstGeom>
            <a:noFill/>
            <a:ln w="9525">
              <a:noFill/>
              <a:miter lim="800000"/>
              <a:headEnd/>
              <a:tailEnd/>
            </a:ln>
          </p:spPr>
          <p:txBody>
            <a:bodyPr>
              <a:prstTxWarp prst="textNoShape">
                <a:avLst/>
              </a:prstTxWarp>
              <a:spAutoFit/>
            </a:bodyPr>
            <a:lstStyle/>
            <a:p>
              <a:r>
                <a:rPr lang="en-US" sz="1400" b="1" dirty="0">
                  <a:ea typeface="Arial" charset="0"/>
                  <a:cs typeface="Arial" charset="0"/>
                </a:rPr>
                <a:t>0</a:t>
              </a:r>
            </a:p>
          </p:txBody>
        </p:sp>
        <p:sp>
          <p:nvSpPr>
            <p:cNvPr id="15" name="Text Box 14">
              <a:extLst>
                <a:ext uri="{FF2B5EF4-FFF2-40B4-BE49-F238E27FC236}">
                  <a16:creationId xmlns:a16="http://schemas.microsoft.com/office/drawing/2014/main" id="{2D8D6183-9E96-EC40-906E-DD7F4B5BBD2F}"/>
                </a:ext>
              </a:extLst>
            </p:cNvPr>
            <p:cNvSpPr txBox="1">
              <a:spLocks noChangeArrowheads="1"/>
            </p:cNvSpPr>
            <p:nvPr/>
          </p:nvSpPr>
          <p:spPr bwMode="auto">
            <a:xfrm>
              <a:off x="5702300" y="1111250"/>
              <a:ext cx="311150" cy="375395"/>
            </a:xfrm>
            <a:prstGeom prst="rect">
              <a:avLst/>
            </a:prstGeom>
            <a:noFill/>
            <a:ln w="9525">
              <a:noFill/>
              <a:miter lim="800000"/>
              <a:headEnd/>
              <a:tailEnd/>
            </a:ln>
          </p:spPr>
          <p:txBody>
            <a:bodyPr>
              <a:prstTxWarp prst="textNoShape">
                <a:avLst/>
              </a:prstTxWarp>
              <a:spAutoFit/>
            </a:bodyPr>
            <a:lstStyle/>
            <a:p>
              <a:r>
                <a:rPr lang="en-US" sz="1400" b="1" dirty="0">
                  <a:ea typeface="Arial" charset="0"/>
                  <a:cs typeface="Arial" charset="0"/>
                </a:rPr>
                <a:t>5</a:t>
              </a:r>
            </a:p>
          </p:txBody>
        </p:sp>
        <p:sp>
          <p:nvSpPr>
            <p:cNvPr id="16" name="Text Box 15">
              <a:extLst>
                <a:ext uri="{FF2B5EF4-FFF2-40B4-BE49-F238E27FC236}">
                  <a16:creationId xmlns:a16="http://schemas.microsoft.com/office/drawing/2014/main" id="{B5982274-4E65-5742-998A-4E111FB2C441}"/>
                </a:ext>
              </a:extLst>
            </p:cNvPr>
            <p:cNvSpPr txBox="1">
              <a:spLocks noChangeArrowheads="1"/>
            </p:cNvSpPr>
            <p:nvPr/>
          </p:nvSpPr>
          <p:spPr bwMode="auto">
            <a:xfrm>
              <a:off x="2171699" y="1122363"/>
              <a:ext cx="610779" cy="375395"/>
            </a:xfrm>
            <a:prstGeom prst="rect">
              <a:avLst/>
            </a:prstGeom>
            <a:noFill/>
            <a:ln w="9525">
              <a:noFill/>
              <a:miter lim="800000"/>
              <a:headEnd/>
              <a:tailEnd/>
            </a:ln>
          </p:spPr>
          <p:txBody>
            <a:bodyPr wrap="square">
              <a:prstTxWarp prst="textNoShape">
                <a:avLst/>
              </a:prstTxWarp>
              <a:spAutoFit/>
            </a:bodyPr>
            <a:lstStyle/>
            <a:p>
              <a:r>
                <a:rPr lang="en-US" sz="1400" b="1" dirty="0">
                  <a:ea typeface="Arial" charset="0"/>
                  <a:cs typeface="Arial" charset="0"/>
                </a:rPr>
                <a:t>–10</a:t>
              </a:r>
            </a:p>
          </p:txBody>
        </p:sp>
        <p:sp>
          <p:nvSpPr>
            <p:cNvPr id="17" name="Text Box 16">
              <a:extLst>
                <a:ext uri="{FF2B5EF4-FFF2-40B4-BE49-F238E27FC236}">
                  <a16:creationId xmlns:a16="http://schemas.microsoft.com/office/drawing/2014/main" id="{6FC55C77-6E65-0D4D-B4F1-4DF49675FF4E}"/>
                </a:ext>
              </a:extLst>
            </p:cNvPr>
            <p:cNvSpPr txBox="1">
              <a:spLocks noChangeArrowheads="1"/>
            </p:cNvSpPr>
            <p:nvPr/>
          </p:nvSpPr>
          <p:spPr bwMode="auto">
            <a:xfrm>
              <a:off x="3421062" y="1122363"/>
              <a:ext cx="540338" cy="375395"/>
            </a:xfrm>
            <a:prstGeom prst="rect">
              <a:avLst/>
            </a:prstGeom>
            <a:noFill/>
            <a:ln w="9525">
              <a:noFill/>
              <a:miter lim="800000"/>
              <a:headEnd/>
              <a:tailEnd/>
            </a:ln>
          </p:spPr>
          <p:txBody>
            <a:bodyPr wrap="square">
              <a:prstTxWarp prst="textNoShape">
                <a:avLst/>
              </a:prstTxWarp>
              <a:spAutoFit/>
            </a:bodyPr>
            <a:lstStyle/>
            <a:p>
              <a:r>
                <a:rPr lang="en-US" sz="1400" b="1" dirty="0">
                  <a:ea typeface="Arial" charset="0"/>
                  <a:cs typeface="Arial" charset="0"/>
                </a:rPr>
                <a:t>–5</a:t>
              </a:r>
            </a:p>
          </p:txBody>
        </p:sp>
        <p:sp>
          <p:nvSpPr>
            <p:cNvPr id="18" name="Text Box 17">
              <a:extLst>
                <a:ext uri="{FF2B5EF4-FFF2-40B4-BE49-F238E27FC236}">
                  <a16:creationId xmlns:a16="http://schemas.microsoft.com/office/drawing/2014/main" id="{4C61FCEB-1CAD-2846-9D59-EAAA93AD9960}"/>
                </a:ext>
              </a:extLst>
            </p:cNvPr>
            <p:cNvSpPr txBox="1">
              <a:spLocks noChangeArrowheads="1"/>
            </p:cNvSpPr>
            <p:nvPr/>
          </p:nvSpPr>
          <p:spPr bwMode="auto">
            <a:xfrm>
              <a:off x="6819900" y="1098550"/>
              <a:ext cx="537753" cy="375395"/>
            </a:xfrm>
            <a:prstGeom prst="rect">
              <a:avLst/>
            </a:prstGeom>
            <a:noFill/>
            <a:ln w="9525">
              <a:noFill/>
              <a:miter lim="800000"/>
              <a:headEnd/>
              <a:tailEnd/>
            </a:ln>
          </p:spPr>
          <p:txBody>
            <a:bodyPr wrap="square">
              <a:prstTxWarp prst="textNoShape">
                <a:avLst/>
              </a:prstTxWarp>
              <a:spAutoFit/>
            </a:bodyPr>
            <a:lstStyle/>
            <a:p>
              <a:r>
                <a:rPr lang="en-US" sz="1400" b="1" dirty="0">
                  <a:ea typeface="Arial" charset="0"/>
                  <a:cs typeface="Arial" charset="0"/>
                </a:rPr>
                <a:t>10</a:t>
              </a:r>
            </a:p>
          </p:txBody>
        </p:sp>
        <p:sp>
          <p:nvSpPr>
            <p:cNvPr id="19" name="Text Box 18">
              <a:extLst>
                <a:ext uri="{FF2B5EF4-FFF2-40B4-BE49-F238E27FC236}">
                  <a16:creationId xmlns:a16="http://schemas.microsoft.com/office/drawing/2014/main" id="{B8528DEA-2A81-484C-8D96-331980CF7268}"/>
                </a:ext>
              </a:extLst>
            </p:cNvPr>
            <p:cNvSpPr txBox="1">
              <a:spLocks noChangeArrowheads="1"/>
            </p:cNvSpPr>
            <p:nvPr/>
          </p:nvSpPr>
          <p:spPr bwMode="auto">
            <a:xfrm>
              <a:off x="7900988" y="1111250"/>
              <a:ext cx="544654" cy="375395"/>
            </a:xfrm>
            <a:prstGeom prst="rect">
              <a:avLst/>
            </a:prstGeom>
            <a:noFill/>
            <a:ln w="9525">
              <a:noFill/>
              <a:miter lim="800000"/>
              <a:headEnd/>
              <a:tailEnd/>
            </a:ln>
          </p:spPr>
          <p:txBody>
            <a:bodyPr wrap="square">
              <a:prstTxWarp prst="textNoShape">
                <a:avLst/>
              </a:prstTxWarp>
              <a:spAutoFit/>
            </a:bodyPr>
            <a:lstStyle/>
            <a:p>
              <a:r>
                <a:rPr lang="en-US" sz="1400" b="1" dirty="0">
                  <a:ea typeface="Arial" charset="0"/>
                  <a:cs typeface="Arial" charset="0"/>
                </a:rPr>
                <a:t>15</a:t>
              </a:r>
            </a:p>
          </p:txBody>
        </p:sp>
        <p:sp>
          <p:nvSpPr>
            <p:cNvPr id="20" name="Text Box 19">
              <a:extLst>
                <a:ext uri="{FF2B5EF4-FFF2-40B4-BE49-F238E27FC236}">
                  <a16:creationId xmlns:a16="http://schemas.microsoft.com/office/drawing/2014/main" id="{73A2ABBF-45C2-9C42-B2AC-D79C404F0D7D}"/>
                </a:ext>
              </a:extLst>
            </p:cNvPr>
            <p:cNvSpPr txBox="1">
              <a:spLocks noChangeArrowheads="1"/>
            </p:cNvSpPr>
            <p:nvPr/>
          </p:nvSpPr>
          <p:spPr bwMode="invGray">
            <a:xfrm>
              <a:off x="1501775" y="5634037"/>
              <a:ext cx="2117725" cy="37539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prstTxWarp prst="textNoShape">
                <a:avLst/>
              </a:prstTxWarp>
              <a:spAutoFit/>
            </a:bodyPr>
            <a:lstStyle/>
            <a:p>
              <a:pPr algn="ctr"/>
              <a:r>
                <a:rPr lang="en-US" sz="1400" b="1" dirty="0">
                  <a:solidFill>
                    <a:schemeClr val="tx1"/>
                  </a:solidFill>
                  <a:ea typeface="Arial" charset="0"/>
                  <a:cs typeface="Arial" charset="0"/>
                </a:rPr>
                <a:t>Prediabetes</a:t>
              </a:r>
            </a:p>
          </p:txBody>
        </p:sp>
        <p:sp>
          <p:nvSpPr>
            <p:cNvPr id="21" name="Text Box 20">
              <a:extLst>
                <a:ext uri="{FF2B5EF4-FFF2-40B4-BE49-F238E27FC236}">
                  <a16:creationId xmlns:a16="http://schemas.microsoft.com/office/drawing/2014/main" id="{E24DE776-78A0-8C43-BCBD-C750AD899489}"/>
                </a:ext>
              </a:extLst>
            </p:cNvPr>
            <p:cNvSpPr txBox="1">
              <a:spLocks noChangeArrowheads="1"/>
            </p:cNvSpPr>
            <p:nvPr/>
          </p:nvSpPr>
          <p:spPr bwMode="auto">
            <a:xfrm>
              <a:off x="3132138" y="1506539"/>
              <a:ext cx="1000125" cy="375395"/>
            </a:xfrm>
            <a:prstGeom prst="rect">
              <a:avLst/>
            </a:prstGeom>
            <a:noFill/>
            <a:ln w="9525">
              <a:noFill/>
              <a:miter lim="800000"/>
              <a:headEnd/>
              <a:tailEnd/>
            </a:ln>
          </p:spPr>
          <p:txBody>
            <a:bodyPr>
              <a:prstTxWarp prst="textNoShape">
                <a:avLst/>
              </a:prstTxWarp>
              <a:spAutoFit/>
            </a:bodyPr>
            <a:lstStyle/>
            <a:p>
              <a:r>
                <a:rPr lang="en-US" sz="1400" b="1" dirty="0">
                  <a:ea typeface="Arial" charset="0"/>
                  <a:cs typeface="Arial" charset="0"/>
                </a:rPr>
                <a:t>Onset</a:t>
              </a:r>
            </a:p>
          </p:txBody>
        </p:sp>
        <p:sp>
          <p:nvSpPr>
            <p:cNvPr id="22" name="Text Box 21">
              <a:extLst>
                <a:ext uri="{FF2B5EF4-FFF2-40B4-BE49-F238E27FC236}">
                  <a16:creationId xmlns:a16="http://schemas.microsoft.com/office/drawing/2014/main" id="{6AF06BFA-9CC0-2148-B1E8-50805EA59B6F}"/>
                </a:ext>
              </a:extLst>
            </p:cNvPr>
            <p:cNvSpPr txBox="1">
              <a:spLocks noChangeArrowheads="1"/>
            </p:cNvSpPr>
            <p:nvPr/>
          </p:nvSpPr>
          <p:spPr bwMode="auto">
            <a:xfrm>
              <a:off x="4224338" y="1509713"/>
              <a:ext cx="1398586" cy="375395"/>
            </a:xfrm>
            <a:prstGeom prst="rect">
              <a:avLst/>
            </a:prstGeom>
            <a:noFill/>
            <a:ln w="9525">
              <a:noFill/>
              <a:miter lim="800000"/>
              <a:headEnd/>
              <a:tailEnd/>
            </a:ln>
          </p:spPr>
          <p:txBody>
            <a:bodyPr>
              <a:prstTxWarp prst="textNoShape">
                <a:avLst/>
              </a:prstTxWarp>
              <a:spAutoFit/>
            </a:bodyPr>
            <a:lstStyle/>
            <a:p>
              <a:r>
                <a:rPr lang="en-US" sz="1400" b="1" dirty="0">
                  <a:ea typeface="Arial" charset="0"/>
                  <a:cs typeface="Arial" charset="0"/>
                </a:rPr>
                <a:t>Diagnosis</a:t>
              </a:r>
            </a:p>
          </p:txBody>
        </p:sp>
        <p:grpSp>
          <p:nvGrpSpPr>
            <p:cNvPr id="23" name="Group 22">
              <a:extLst>
                <a:ext uri="{FF2B5EF4-FFF2-40B4-BE49-F238E27FC236}">
                  <a16:creationId xmlns:a16="http://schemas.microsoft.com/office/drawing/2014/main" id="{365975FA-7F0E-5E43-A32A-0686FDA85B6F}"/>
                </a:ext>
              </a:extLst>
            </p:cNvPr>
            <p:cNvGrpSpPr>
              <a:grpSpLocks/>
            </p:cNvGrpSpPr>
            <p:nvPr/>
          </p:nvGrpSpPr>
          <p:grpSpPr bwMode="auto">
            <a:xfrm>
              <a:off x="-169863" y="2365376"/>
              <a:ext cx="8232776" cy="2333627"/>
              <a:chOff x="-107" y="1589"/>
              <a:chExt cx="5186" cy="1470"/>
            </a:xfrm>
          </p:grpSpPr>
          <p:sp>
            <p:nvSpPr>
              <p:cNvPr id="38" name="Text Box 23">
                <a:extLst>
                  <a:ext uri="{FF2B5EF4-FFF2-40B4-BE49-F238E27FC236}">
                    <a16:creationId xmlns:a16="http://schemas.microsoft.com/office/drawing/2014/main" id="{DE670204-AE09-7749-84AA-F287A2209D0D}"/>
                  </a:ext>
                </a:extLst>
              </p:cNvPr>
              <p:cNvSpPr txBox="1">
                <a:spLocks noChangeArrowheads="1"/>
              </p:cNvSpPr>
              <p:nvPr/>
            </p:nvSpPr>
            <p:spPr bwMode="gray">
              <a:xfrm>
                <a:off x="-107" y="2823"/>
                <a:ext cx="1643" cy="236"/>
              </a:xfrm>
              <a:prstGeom prst="rect">
                <a:avLst/>
              </a:prstGeom>
              <a:noFill/>
              <a:ln w="12700">
                <a:noFill/>
                <a:miter lim="800000"/>
                <a:headEnd/>
                <a:tailEnd/>
              </a:ln>
              <a:effectLst/>
            </p:spPr>
            <p:txBody>
              <a:bodyPr wrap="square" lIns="91430" tIns="45715" rIns="91430" bIns="45715">
                <a:prstTxWarp prst="textNoShape">
                  <a:avLst/>
                </a:prstTxWarp>
                <a:spAutoFit/>
              </a:bodyPr>
              <a:lstStyle/>
              <a:p>
                <a:pPr algn="r" eaLnBrk="0" hangingPunct="0">
                  <a:spcBef>
                    <a:spcPct val="100000"/>
                  </a:spcBef>
                </a:pPr>
                <a:r>
                  <a:rPr lang="en-US" sz="1400" b="1" dirty="0">
                    <a:solidFill>
                      <a:schemeClr val="accent5"/>
                    </a:solidFill>
                    <a:ea typeface="Arial" charset="0"/>
                    <a:cs typeface="Arial" charset="0"/>
                  </a:rPr>
                  <a:t>Postprandial glucose</a:t>
                </a:r>
                <a:endParaRPr lang="en-US" sz="1400" b="1" dirty="0">
                  <a:solidFill>
                    <a:schemeClr val="accent5"/>
                  </a:solidFill>
                  <a:effectLst>
                    <a:outerShdw blurRad="38100" dist="38100" dir="2700000" algn="tl">
                      <a:srgbClr val="DDDDDD"/>
                    </a:outerShdw>
                  </a:effectLst>
                  <a:ea typeface="Arial" charset="0"/>
                  <a:cs typeface="Arial" charset="0"/>
                </a:endParaRPr>
              </a:p>
            </p:txBody>
          </p:sp>
          <p:sp>
            <p:nvSpPr>
              <p:cNvPr id="39" name="Freeform 24">
                <a:extLst>
                  <a:ext uri="{FF2B5EF4-FFF2-40B4-BE49-F238E27FC236}">
                    <a16:creationId xmlns:a16="http://schemas.microsoft.com/office/drawing/2014/main" id="{F7581E47-0014-894E-AE32-FEE63102C7B4}"/>
                  </a:ext>
                </a:extLst>
              </p:cNvPr>
              <p:cNvSpPr>
                <a:spLocks/>
              </p:cNvSpPr>
              <p:nvPr/>
            </p:nvSpPr>
            <p:spPr bwMode="gray">
              <a:xfrm>
                <a:off x="1556" y="1589"/>
                <a:ext cx="3523" cy="1463"/>
              </a:xfrm>
              <a:custGeom>
                <a:avLst/>
                <a:gdLst/>
                <a:ahLst/>
                <a:cxnLst>
                  <a:cxn ang="0">
                    <a:pos x="0" y="1056"/>
                  </a:cxn>
                  <a:cxn ang="0">
                    <a:pos x="624" y="1008"/>
                  </a:cxn>
                  <a:cxn ang="0">
                    <a:pos x="1584" y="672"/>
                  </a:cxn>
                  <a:cxn ang="0">
                    <a:pos x="3024" y="0"/>
                  </a:cxn>
                </a:cxnLst>
                <a:rect l="0" t="0" r="r" b="b"/>
                <a:pathLst>
                  <a:path w="3024" h="1072">
                    <a:moveTo>
                      <a:pt x="0" y="1056"/>
                    </a:moveTo>
                    <a:cubicBezTo>
                      <a:pt x="180" y="1064"/>
                      <a:pt x="360" y="1072"/>
                      <a:pt x="624" y="1008"/>
                    </a:cubicBezTo>
                    <a:cubicBezTo>
                      <a:pt x="888" y="944"/>
                      <a:pt x="1184" y="840"/>
                      <a:pt x="1584" y="672"/>
                    </a:cubicBezTo>
                    <a:cubicBezTo>
                      <a:pt x="1984" y="504"/>
                      <a:pt x="2784" y="112"/>
                      <a:pt x="3024" y="0"/>
                    </a:cubicBezTo>
                  </a:path>
                </a:pathLst>
              </a:custGeom>
              <a:noFill/>
              <a:ln w="57150" cap="flat" cmpd="sng">
                <a:solidFill>
                  <a:schemeClr val="accent5"/>
                </a:solidFill>
                <a:prstDash val="solid"/>
                <a:round/>
                <a:headEnd type="none" w="med" len="med"/>
                <a:tailEnd type="none" w="med" len="med"/>
              </a:ln>
              <a:effectLst/>
            </p:spPr>
            <p:txBody>
              <a:bodyPr>
                <a:prstTxWarp prst="textNoShape">
                  <a:avLst/>
                </a:prstTxWarp>
              </a:bodyPr>
              <a:lstStyle/>
              <a:p>
                <a:pPr>
                  <a:defRPr/>
                </a:pPr>
                <a:endParaRPr lang="en-US" sz="1400" b="1" dirty="0">
                  <a:solidFill>
                    <a:srgbClr val="FFFFFF"/>
                  </a:solidFill>
                  <a:ea typeface="+mn-ea"/>
                  <a:cs typeface="+mn-cs"/>
                </a:endParaRPr>
              </a:p>
            </p:txBody>
          </p:sp>
        </p:grpSp>
        <p:grpSp>
          <p:nvGrpSpPr>
            <p:cNvPr id="24" name="Group 25">
              <a:extLst>
                <a:ext uri="{FF2B5EF4-FFF2-40B4-BE49-F238E27FC236}">
                  <a16:creationId xmlns:a16="http://schemas.microsoft.com/office/drawing/2014/main" id="{66A8BB0D-B3EA-B74C-8EC1-1278194FCF8B}"/>
                </a:ext>
              </a:extLst>
            </p:cNvPr>
            <p:cNvGrpSpPr>
              <a:grpSpLocks/>
            </p:cNvGrpSpPr>
            <p:nvPr/>
          </p:nvGrpSpPr>
          <p:grpSpPr bwMode="auto">
            <a:xfrm>
              <a:off x="2532063" y="5210175"/>
              <a:ext cx="6421437" cy="427038"/>
              <a:chOff x="1794" y="3381"/>
              <a:chExt cx="4551" cy="269"/>
            </a:xfrm>
          </p:grpSpPr>
          <p:sp>
            <p:nvSpPr>
              <p:cNvPr id="36" name="Text Box 26">
                <a:extLst>
                  <a:ext uri="{FF2B5EF4-FFF2-40B4-BE49-F238E27FC236}">
                    <a16:creationId xmlns:a16="http://schemas.microsoft.com/office/drawing/2014/main" id="{23F871A9-DAB1-1A4F-96D1-8D4EAB822D72}"/>
                  </a:ext>
                </a:extLst>
              </p:cNvPr>
              <p:cNvSpPr txBox="1">
                <a:spLocks noChangeArrowheads="1"/>
              </p:cNvSpPr>
              <p:nvPr/>
            </p:nvSpPr>
            <p:spPr bwMode="gray">
              <a:xfrm>
                <a:off x="1794" y="3396"/>
                <a:ext cx="4551" cy="234"/>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prstTxWarp prst="textNoShape">
                  <a:avLst/>
                </a:prstTxWarp>
              </a:bodyPr>
              <a:lstStyle/>
              <a:p>
                <a:pPr algn="ctr"/>
                <a:endParaRPr sz="1400" b="1" noProof="1">
                  <a:solidFill>
                    <a:schemeClr val="bg1"/>
                  </a:solidFill>
                  <a:ea typeface="Arial" charset="0"/>
                  <a:cs typeface="Arial" charset="0"/>
                </a:endParaRPr>
              </a:p>
            </p:txBody>
          </p:sp>
          <p:sp>
            <p:nvSpPr>
              <p:cNvPr id="37" name="Text Box 27">
                <a:extLst>
                  <a:ext uri="{FF2B5EF4-FFF2-40B4-BE49-F238E27FC236}">
                    <a16:creationId xmlns:a16="http://schemas.microsoft.com/office/drawing/2014/main" id="{63978650-3F96-7248-AFC7-14CF95C7343D}"/>
                  </a:ext>
                </a:extLst>
              </p:cNvPr>
              <p:cNvSpPr txBox="1">
                <a:spLocks noChangeArrowheads="1"/>
              </p:cNvSpPr>
              <p:nvPr/>
            </p:nvSpPr>
            <p:spPr bwMode="auto">
              <a:xfrm>
                <a:off x="2924" y="3381"/>
                <a:ext cx="3075" cy="269"/>
              </a:xfrm>
              <a:prstGeom prst="rect">
                <a:avLst/>
              </a:prstGeom>
              <a:noFill/>
              <a:ln w="9525">
                <a:noFill/>
                <a:miter lim="800000"/>
                <a:headEnd/>
                <a:tailEnd/>
              </a:ln>
            </p:spPr>
            <p:txBody>
              <a:bodyPr>
                <a:prstTxWarp prst="textNoShape">
                  <a:avLst/>
                </a:prstTxWarp>
              </a:bodyPr>
              <a:lstStyle/>
              <a:p>
                <a:pPr algn="ctr">
                  <a:spcBef>
                    <a:spcPct val="50000"/>
                  </a:spcBef>
                </a:pPr>
                <a:r>
                  <a:rPr lang="en-US" sz="1400" b="1" dirty="0">
                    <a:ea typeface="Arial" charset="0"/>
                    <a:cs typeface="Arial" charset="0"/>
                  </a:rPr>
                  <a:t>Macrovascular complications</a:t>
                </a:r>
              </a:p>
            </p:txBody>
          </p:sp>
        </p:grpSp>
        <p:sp>
          <p:nvSpPr>
            <p:cNvPr id="25" name="Text Box 30">
              <a:extLst>
                <a:ext uri="{FF2B5EF4-FFF2-40B4-BE49-F238E27FC236}">
                  <a16:creationId xmlns:a16="http://schemas.microsoft.com/office/drawing/2014/main" id="{7E11430B-F7B1-6F42-95A7-CC8FF388D246}"/>
                </a:ext>
              </a:extLst>
            </p:cNvPr>
            <p:cNvSpPr txBox="1">
              <a:spLocks noChangeArrowheads="1"/>
            </p:cNvSpPr>
            <p:nvPr/>
          </p:nvSpPr>
          <p:spPr bwMode="gray">
            <a:xfrm>
              <a:off x="3732213" y="4814886"/>
              <a:ext cx="5222875" cy="37539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prstTxWarp prst="textNoShape">
                <a:avLst/>
              </a:prstTxWarp>
              <a:spAutoFit/>
            </a:bodyPr>
            <a:lstStyle>
              <a:defPPr>
                <a:defRPr lang="en-US"/>
              </a:defPPr>
              <a:lvl1pPr algn="ctr">
                <a:defRPr sz="1600" b="1">
                  <a:solidFill>
                    <a:srgbClr val="FFFFFF"/>
                  </a:solidFill>
                  <a:ea typeface="Arial" charset="0"/>
                  <a:cs typeface="Arial"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noProof="1">
                  <a:solidFill>
                    <a:schemeClr val="tx1"/>
                  </a:solidFill>
                </a:rPr>
                <a:t>Microvascular complications</a:t>
              </a:r>
            </a:p>
          </p:txBody>
        </p:sp>
        <p:grpSp>
          <p:nvGrpSpPr>
            <p:cNvPr id="26" name="Group 33">
              <a:extLst>
                <a:ext uri="{FF2B5EF4-FFF2-40B4-BE49-F238E27FC236}">
                  <a16:creationId xmlns:a16="http://schemas.microsoft.com/office/drawing/2014/main" id="{929E804D-BE35-AF4F-B4F1-820C03E607A6}"/>
                </a:ext>
              </a:extLst>
            </p:cNvPr>
            <p:cNvGrpSpPr>
              <a:grpSpLocks/>
            </p:cNvGrpSpPr>
            <p:nvPr/>
          </p:nvGrpSpPr>
          <p:grpSpPr bwMode="auto">
            <a:xfrm>
              <a:off x="320675" y="2312987"/>
              <a:ext cx="7766050" cy="990599"/>
              <a:chOff x="227" y="1556"/>
              <a:chExt cx="5504" cy="624"/>
            </a:xfrm>
          </p:grpSpPr>
          <p:sp>
            <p:nvSpPr>
              <p:cNvPr id="34" name="Freeform 33">
                <a:extLst>
                  <a:ext uri="{FF2B5EF4-FFF2-40B4-BE49-F238E27FC236}">
                    <a16:creationId xmlns:a16="http://schemas.microsoft.com/office/drawing/2014/main" id="{9911B5C6-6F80-C347-BD89-B3DB53D2EF33}"/>
                  </a:ext>
                </a:extLst>
              </p:cNvPr>
              <p:cNvSpPr>
                <a:spLocks/>
              </p:cNvSpPr>
              <p:nvPr/>
            </p:nvSpPr>
            <p:spPr bwMode="black">
              <a:xfrm>
                <a:off x="1732" y="1556"/>
                <a:ext cx="3999" cy="606"/>
              </a:xfrm>
              <a:custGeom>
                <a:avLst/>
                <a:gdLst/>
                <a:ahLst/>
                <a:cxnLst>
                  <a:cxn ang="0">
                    <a:pos x="0" y="608"/>
                  </a:cxn>
                  <a:cxn ang="0">
                    <a:pos x="847" y="287"/>
                  </a:cxn>
                  <a:cxn ang="0">
                    <a:pos x="1530" y="73"/>
                  </a:cxn>
                  <a:cxn ang="0">
                    <a:pos x="2419" y="7"/>
                  </a:cxn>
                  <a:cxn ang="0">
                    <a:pos x="3999" y="32"/>
                  </a:cxn>
                </a:cxnLst>
                <a:rect l="0" t="0" r="r" b="b"/>
                <a:pathLst>
                  <a:path w="3999" h="608">
                    <a:moveTo>
                      <a:pt x="0" y="608"/>
                    </a:moveTo>
                    <a:cubicBezTo>
                      <a:pt x="296" y="492"/>
                      <a:pt x="592" y="376"/>
                      <a:pt x="847" y="287"/>
                    </a:cubicBezTo>
                    <a:cubicBezTo>
                      <a:pt x="1102" y="198"/>
                      <a:pt x="1268" y="120"/>
                      <a:pt x="1530" y="73"/>
                    </a:cubicBezTo>
                    <a:cubicBezTo>
                      <a:pt x="1792" y="26"/>
                      <a:pt x="2008" y="14"/>
                      <a:pt x="2419" y="7"/>
                    </a:cubicBezTo>
                    <a:cubicBezTo>
                      <a:pt x="2830" y="0"/>
                      <a:pt x="3736" y="28"/>
                      <a:pt x="3999" y="32"/>
                    </a:cubicBezTo>
                  </a:path>
                </a:pathLst>
              </a:custGeom>
              <a:noFill/>
              <a:ln w="57150" cap="flat" cmpd="sng">
                <a:solidFill>
                  <a:schemeClr val="accent1"/>
                </a:solidFill>
                <a:prstDash val="solid"/>
                <a:round/>
                <a:headEnd type="none" w="med" len="med"/>
                <a:tailEnd type="none" w="med" len="med"/>
              </a:ln>
              <a:effectLst/>
            </p:spPr>
            <p:txBody>
              <a:bodyPr wrap="none" anchor="ctr">
                <a:prstTxWarp prst="textNoShape">
                  <a:avLst/>
                </a:prstTxWarp>
              </a:bodyPr>
              <a:lstStyle/>
              <a:p>
                <a:pPr>
                  <a:defRPr/>
                </a:pPr>
                <a:endParaRPr lang="en-US" sz="1400" b="1" dirty="0">
                  <a:solidFill>
                    <a:srgbClr val="FFFFFF"/>
                  </a:solidFill>
                  <a:ea typeface="+mn-ea"/>
                  <a:cs typeface="+mn-cs"/>
                </a:endParaRPr>
              </a:p>
            </p:txBody>
          </p:sp>
          <p:sp>
            <p:nvSpPr>
              <p:cNvPr id="35" name="Text Box 35">
                <a:extLst>
                  <a:ext uri="{FF2B5EF4-FFF2-40B4-BE49-F238E27FC236}">
                    <a16:creationId xmlns:a16="http://schemas.microsoft.com/office/drawing/2014/main" id="{F85B01BD-29B4-D945-92D5-54AA827063F9}"/>
                  </a:ext>
                </a:extLst>
              </p:cNvPr>
              <p:cNvSpPr txBox="1">
                <a:spLocks noChangeArrowheads="1"/>
              </p:cNvSpPr>
              <p:nvPr/>
            </p:nvSpPr>
            <p:spPr bwMode="black">
              <a:xfrm>
                <a:off x="227" y="1944"/>
                <a:ext cx="1499" cy="236"/>
              </a:xfrm>
              <a:prstGeom prst="rect">
                <a:avLst/>
              </a:prstGeom>
              <a:noFill/>
              <a:ln w="12700">
                <a:noFill/>
                <a:miter lim="800000"/>
                <a:headEnd/>
                <a:tailEnd/>
              </a:ln>
            </p:spPr>
            <p:txBody>
              <a:bodyPr>
                <a:prstTxWarp prst="textNoShape">
                  <a:avLst/>
                </a:prstTxWarp>
                <a:spAutoFit/>
              </a:bodyPr>
              <a:lstStyle/>
              <a:p>
                <a:pPr algn="r">
                  <a:spcBef>
                    <a:spcPct val="50000"/>
                  </a:spcBef>
                </a:pPr>
                <a:r>
                  <a:rPr lang="en-US" sz="1400" b="1" dirty="0">
                    <a:solidFill>
                      <a:schemeClr val="accent1"/>
                    </a:solidFill>
                    <a:ea typeface="Arial" charset="0"/>
                    <a:cs typeface="Arial" charset="0"/>
                  </a:rPr>
                  <a:t>Insulin resistance</a:t>
                </a:r>
              </a:p>
            </p:txBody>
          </p:sp>
        </p:grpSp>
        <p:sp>
          <p:nvSpPr>
            <p:cNvPr id="27" name="Text Box 36">
              <a:extLst>
                <a:ext uri="{FF2B5EF4-FFF2-40B4-BE49-F238E27FC236}">
                  <a16:creationId xmlns:a16="http://schemas.microsoft.com/office/drawing/2014/main" id="{9290626E-7012-C54A-B0A8-A0C9A3674D03}"/>
                </a:ext>
              </a:extLst>
            </p:cNvPr>
            <p:cNvSpPr txBox="1">
              <a:spLocks noChangeArrowheads="1"/>
            </p:cNvSpPr>
            <p:nvPr/>
          </p:nvSpPr>
          <p:spPr bwMode="auto">
            <a:xfrm>
              <a:off x="2419350" y="3116262"/>
              <a:ext cx="163513" cy="375395"/>
            </a:xfrm>
            <a:prstGeom prst="rect">
              <a:avLst/>
            </a:prstGeom>
            <a:noFill/>
            <a:ln w="9525">
              <a:noFill/>
              <a:miter lim="800000"/>
              <a:headEnd/>
              <a:tailEnd/>
            </a:ln>
          </p:spPr>
          <p:txBody>
            <a:bodyPr>
              <a:prstTxWarp prst="textNoShape">
                <a:avLst/>
              </a:prstTxWarp>
              <a:spAutoFit/>
            </a:bodyPr>
            <a:lstStyle/>
            <a:p>
              <a:pPr algn="r"/>
              <a:endParaRPr sz="1400" b="1" noProof="1">
                <a:solidFill>
                  <a:srgbClr val="FBC93D"/>
                </a:solidFill>
                <a:ea typeface="Arial" charset="0"/>
                <a:cs typeface="Arial" charset="0"/>
              </a:endParaRPr>
            </a:p>
          </p:txBody>
        </p:sp>
        <p:grpSp>
          <p:nvGrpSpPr>
            <p:cNvPr id="28" name="Group 37">
              <a:extLst>
                <a:ext uri="{FF2B5EF4-FFF2-40B4-BE49-F238E27FC236}">
                  <a16:creationId xmlns:a16="http://schemas.microsoft.com/office/drawing/2014/main" id="{FE7870C9-ACF1-0148-A5A8-9B8863F32F7E}"/>
                </a:ext>
              </a:extLst>
            </p:cNvPr>
            <p:cNvGrpSpPr>
              <a:grpSpLocks/>
            </p:cNvGrpSpPr>
            <p:nvPr/>
          </p:nvGrpSpPr>
          <p:grpSpPr bwMode="auto">
            <a:xfrm>
              <a:off x="434975" y="2655888"/>
              <a:ext cx="7662863" cy="989012"/>
              <a:chOff x="308" y="1772"/>
              <a:chExt cx="5431" cy="623"/>
            </a:xfrm>
          </p:grpSpPr>
          <p:sp>
            <p:nvSpPr>
              <p:cNvPr id="32" name="Freeform 38">
                <a:extLst>
                  <a:ext uri="{FF2B5EF4-FFF2-40B4-BE49-F238E27FC236}">
                    <a16:creationId xmlns:a16="http://schemas.microsoft.com/office/drawing/2014/main" id="{EE0BC6F3-FE51-5740-8ED9-6D058D26FBD5}"/>
                  </a:ext>
                </a:extLst>
              </p:cNvPr>
              <p:cNvSpPr>
                <a:spLocks/>
              </p:cNvSpPr>
              <p:nvPr/>
            </p:nvSpPr>
            <p:spPr bwMode="black">
              <a:xfrm>
                <a:off x="1732" y="1772"/>
                <a:ext cx="4007" cy="623"/>
              </a:xfrm>
              <a:custGeom>
                <a:avLst/>
                <a:gdLst/>
                <a:ahLst/>
                <a:cxnLst>
                  <a:cxn ang="0">
                    <a:pos x="0" y="417"/>
                  </a:cxn>
                  <a:cxn ang="0">
                    <a:pos x="444" y="260"/>
                  </a:cxn>
                  <a:cxn ang="0">
                    <a:pos x="1209" y="38"/>
                  </a:cxn>
                  <a:cxn ang="0">
                    <a:pos x="1538" y="30"/>
                  </a:cxn>
                  <a:cxn ang="0">
                    <a:pos x="2040" y="170"/>
                  </a:cxn>
                  <a:cxn ang="0">
                    <a:pos x="4007" y="623"/>
                  </a:cxn>
                </a:cxnLst>
                <a:rect l="0" t="0" r="r" b="b"/>
                <a:pathLst>
                  <a:path w="4007" h="623">
                    <a:moveTo>
                      <a:pt x="0" y="417"/>
                    </a:moveTo>
                    <a:cubicBezTo>
                      <a:pt x="121" y="370"/>
                      <a:pt x="243" y="323"/>
                      <a:pt x="444" y="260"/>
                    </a:cubicBezTo>
                    <a:cubicBezTo>
                      <a:pt x="645" y="197"/>
                      <a:pt x="1027" y="76"/>
                      <a:pt x="1209" y="38"/>
                    </a:cubicBezTo>
                    <a:cubicBezTo>
                      <a:pt x="1391" y="0"/>
                      <a:pt x="1400" y="8"/>
                      <a:pt x="1538" y="30"/>
                    </a:cubicBezTo>
                    <a:cubicBezTo>
                      <a:pt x="1676" y="52"/>
                      <a:pt x="1629" y="71"/>
                      <a:pt x="2040" y="170"/>
                    </a:cubicBezTo>
                    <a:cubicBezTo>
                      <a:pt x="2451" y="269"/>
                      <a:pt x="3679" y="548"/>
                      <a:pt x="4007" y="623"/>
                    </a:cubicBezTo>
                  </a:path>
                </a:pathLst>
              </a:custGeom>
              <a:noFill/>
              <a:ln w="57150" cap="flat" cmpd="sng">
                <a:solidFill>
                  <a:schemeClr val="accent2">
                    <a:lumMod val="75000"/>
                  </a:schemeClr>
                </a:solidFill>
                <a:prstDash val="solid"/>
                <a:round/>
                <a:headEnd type="none" w="med" len="med"/>
                <a:tailEnd type="none" w="med" len="med"/>
              </a:ln>
              <a:effectLst/>
            </p:spPr>
            <p:txBody>
              <a:bodyPr wrap="none" anchor="ctr">
                <a:prstTxWarp prst="textNoShape">
                  <a:avLst/>
                </a:prstTxWarp>
              </a:bodyPr>
              <a:lstStyle/>
              <a:p>
                <a:pPr>
                  <a:defRPr/>
                </a:pPr>
                <a:endParaRPr lang="en-US" sz="1400" b="1" dirty="0">
                  <a:solidFill>
                    <a:srgbClr val="FFFFFF"/>
                  </a:solidFill>
                  <a:ea typeface="+mn-ea"/>
                  <a:cs typeface="+mn-cs"/>
                </a:endParaRPr>
              </a:p>
            </p:txBody>
          </p:sp>
          <p:sp>
            <p:nvSpPr>
              <p:cNvPr id="33" name="Text Box 39">
                <a:extLst>
                  <a:ext uri="{FF2B5EF4-FFF2-40B4-BE49-F238E27FC236}">
                    <a16:creationId xmlns:a16="http://schemas.microsoft.com/office/drawing/2014/main" id="{6B3E36CE-7870-6F4D-87C5-76298DC14A2C}"/>
                  </a:ext>
                </a:extLst>
              </p:cNvPr>
              <p:cNvSpPr txBox="1">
                <a:spLocks noChangeArrowheads="1"/>
              </p:cNvSpPr>
              <p:nvPr/>
            </p:nvSpPr>
            <p:spPr bwMode="black">
              <a:xfrm>
                <a:off x="308" y="2156"/>
                <a:ext cx="1418" cy="236"/>
              </a:xfrm>
              <a:prstGeom prst="rect">
                <a:avLst/>
              </a:prstGeom>
              <a:noFill/>
              <a:ln w="12700">
                <a:noFill/>
                <a:miter lim="800000"/>
                <a:headEnd/>
                <a:tailEnd/>
              </a:ln>
            </p:spPr>
            <p:txBody>
              <a:bodyPr>
                <a:prstTxWarp prst="textNoShape">
                  <a:avLst/>
                </a:prstTxWarp>
                <a:spAutoFit/>
              </a:bodyPr>
              <a:lstStyle/>
              <a:p>
                <a:pPr algn="r">
                  <a:spcBef>
                    <a:spcPct val="50000"/>
                  </a:spcBef>
                </a:pPr>
                <a:r>
                  <a:rPr lang="en-US" sz="1400" b="1" dirty="0">
                    <a:solidFill>
                      <a:schemeClr val="accent2">
                        <a:lumMod val="75000"/>
                      </a:schemeClr>
                    </a:solidFill>
                    <a:ea typeface="Arial" charset="0"/>
                    <a:cs typeface="Arial" charset="0"/>
                  </a:rPr>
                  <a:t>Insulin secretion</a:t>
                </a:r>
              </a:p>
            </p:txBody>
          </p:sp>
        </p:grpSp>
        <p:grpSp>
          <p:nvGrpSpPr>
            <p:cNvPr id="29" name="Group 40">
              <a:extLst>
                <a:ext uri="{FF2B5EF4-FFF2-40B4-BE49-F238E27FC236}">
                  <a16:creationId xmlns:a16="http://schemas.microsoft.com/office/drawing/2014/main" id="{7DFB800F-BB88-624B-8BCA-00434672C855}"/>
                </a:ext>
              </a:extLst>
            </p:cNvPr>
            <p:cNvGrpSpPr>
              <a:grpSpLocks/>
            </p:cNvGrpSpPr>
            <p:nvPr/>
          </p:nvGrpSpPr>
          <p:grpSpPr bwMode="auto">
            <a:xfrm>
              <a:off x="698500" y="2163091"/>
              <a:ext cx="7373938" cy="1612872"/>
              <a:chOff x="497" y="1461"/>
              <a:chExt cx="5161" cy="998"/>
            </a:xfrm>
          </p:grpSpPr>
          <p:sp>
            <p:nvSpPr>
              <p:cNvPr id="30" name="Line 41">
                <a:extLst>
                  <a:ext uri="{FF2B5EF4-FFF2-40B4-BE49-F238E27FC236}">
                    <a16:creationId xmlns:a16="http://schemas.microsoft.com/office/drawing/2014/main" id="{96CD14A1-EDF6-6D42-92D5-25D19C438EBF}"/>
                  </a:ext>
                </a:extLst>
              </p:cNvPr>
              <p:cNvSpPr>
                <a:spLocks noChangeShapeType="1"/>
              </p:cNvSpPr>
              <p:nvPr/>
            </p:nvSpPr>
            <p:spPr bwMode="black">
              <a:xfrm>
                <a:off x="1710" y="1555"/>
                <a:ext cx="3948" cy="904"/>
              </a:xfrm>
              <a:prstGeom prst="line">
                <a:avLst/>
              </a:prstGeom>
              <a:noFill/>
              <a:ln w="50800">
                <a:solidFill>
                  <a:schemeClr val="accent2"/>
                </a:solidFill>
                <a:round/>
                <a:headEnd/>
                <a:tailEnd/>
              </a:ln>
              <a:effectLst/>
            </p:spPr>
            <p:txBody>
              <a:bodyPr>
                <a:prstTxWarp prst="textNoShape">
                  <a:avLst/>
                </a:prstTxWarp>
                <a:spAutoFit/>
              </a:bodyPr>
              <a:lstStyle/>
              <a:p>
                <a:pPr>
                  <a:defRPr/>
                </a:pPr>
                <a:endParaRPr lang="en-US" sz="1400" b="1" dirty="0">
                  <a:solidFill>
                    <a:srgbClr val="FFFFFF"/>
                  </a:solidFill>
                  <a:ea typeface="+mn-ea"/>
                  <a:cs typeface="+mn-cs"/>
                </a:endParaRPr>
              </a:p>
            </p:txBody>
          </p:sp>
          <p:sp>
            <p:nvSpPr>
              <p:cNvPr id="31" name="Rectangle 42">
                <a:extLst>
                  <a:ext uri="{FF2B5EF4-FFF2-40B4-BE49-F238E27FC236}">
                    <a16:creationId xmlns:a16="http://schemas.microsoft.com/office/drawing/2014/main" id="{1700A01B-9CA1-B94A-A2FD-3E127BDE7A96}"/>
                  </a:ext>
                </a:extLst>
              </p:cNvPr>
              <p:cNvSpPr>
                <a:spLocks noChangeArrowheads="1"/>
              </p:cNvSpPr>
              <p:nvPr/>
            </p:nvSpPr>
            <p:spPr bwMode="black">
              <a:xfrm>
                <a:off x="497" y="1461"/>
                <a:ext cx="1239" cy="232"/>
              </a:xfrm>
              <a:prstGeom prst="rect">
                <a:avLst/>
              </a:prstGeom>
              <a:noFill/>
              <a:ln w="12700">
                <a:noFill/>
                <a:miter lim="800000"/>
                <a:headEnd/>
                <a:tailEnd/>
              </a:ln>
            </p:spPr>
            <p:txBody>
              <a:bodyPr>
                <a:prstTxWarp prst="textNoShape">
                  <a:avLst/>
                </a:prstTxWarp>
                <a:spAutoFit/>
              </a:bodyPr>
              <a:lstStyle/>
              <a:p>
                <a:pPr algn="r"/>
                <a:r>
                  <a:rPr lang="en-US" sz="1400" b="1" dirty="0">
                    <a:solidFill>
                      <a:schemeClr val="accent2"/>
                    </a:solidFill>
                    <a:ea typeface="Arial" charset="0"/>
                    <a:cs typeface="Arial" charset="0"/>
                    <a:sym typeface="Symbol" charset="2"/>
                  </a:rPr>
                  <a:t>-Cell function</a:t>
                </a:r>
              </a:p>
            </p:txBody>
          </p:sp>
        </p:grpSp>
      </p:grpSp>
      <p:sp>
        <p:nvSpPr>
          <p:cNvPr id="42" name="Rectangle 44">
            <a:extLst>
              <a:ext uri="{FF2B5EF4-FFF2-40B4-BE49-F238E27FC236}">
                <a16:creationId xmlns:a16="http://schemas.microsoft.com/office/drawing/2014/main" id="{60C16477-0C7F-3641-A388-22A48D931EAD}"/>
              </a:ext>
            </a:extLst>
          </p:cNvPr>
          <p:cNvSpPr>
            <a:spLocks noChangeArrowheads="1"/>
          </p:cNvSpPr>
          <p:nvPr/>
        </p:nvSpPr>
        <p:spPr bwMode="auto">
          <a:xfrm>
            <a:off x="1194557" y="372624"/>
            <a:ext cx="6284912" cy="758825"/>
          </a:xfrm>
          <a:prstGeom prst="rect">
            <a:avLst/>
          </a:prstGeom>
          <a:noFill/>
          <a:ln w="9525">
            <a:noFill/>
            <a:miter lim="800000"/>
            <a:headEnd/>
            <a:tailEnd/>
          </a:ln>
          <a:effectLst/>
        </p:spPr>
        <p:txBody>
          <a:bodyPr anchor="ctr">
            <a:prstTxWarp prst="textNoShape">
              <a:avLst/>
            </a:prstTxWarp>
          </a:bodyPr>
          <a:lstStyle/>
          <a:p>
            <a:pPr>
              <a:defRPr/>
            </a:pPr>
            <a:endParaRPr lang="en-US" sz="2800" b="1" dirty="0">
              <a:solidFill>
                <a:srgbClr val="FFFFFF"/>
              </a:solidFill>
              <a:latin typeface="Arial Narrow"/>
              <a:ea typeface="+mn-ea"/>
              <a:cs typeface="+mn-cs"/>
            </a:endParaRPr>
          </a:p>
        </p:txBody>
      </p:sp>
    </p:spTree>
    <p:extLst>
      <p:ext uri="{BB962C8B-B14F-4D97-AF65-F5344CB8AC3E}">
        <p14:creationId xmlns:p14="http://schemas.microsoft.com/office/powerpoint/2010/main" val="1644664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betologia logo.tif">
            <a:extLst>
              <a:ext uri="{FF2B5EF4-FFF2-40B4-BE49-F238E27FC236}">
                <a16:creationId xmlns:a16="http://schemas.microsoft.com/office/drawing/2014/main" id="{23BB92BC-BF6E-E244-AD95-2C1832D16D4F}"/>
              </a:ext>
            </a:extLst>
          </p:cNvPr>
          <p:cNvPicPr>
            <a:picLocks noChangeAspect="1"/>
          </p:cNvPicPr>
          <p:nvPr/>
        </p:nvPicPr>
        <p:blipFill>
          <a:blip r:embed="rId2" cstate="print"/>
          <a:stretch>
            <a:fillRect/>
          </a:stretch>
        </p:blipFill>
        <p:spPr>
          <a:xfrm>
            <a:off x="0" y="6358844"/>
            <a:ext cx="1675152" cy="474809"/>
          </a:xfrm>
          <a:prstGeom prst="rect">
            <a:avLst/>
          </a:prstGeom>
        </p:spPr>
      </p:pic>
      <p:sp>
        <p:nvSpPr>
          <p:cNvPr id="3" name="TextBox 2">
            <a:extLst>
              <a:ext uri="{FF2B5EF4-FFF2-40B4-BE49-F238E27FC236}">
                <a16:creationId xmlns:a16="http://schemas.microsoft.com/office/drawing/2014/main" id="{EA0C5219-E189-C54D-AE9F-BD358462947B}"/>
              </a:ext>
            </a:extLst>
          </p:cNvPr>
          <p:cNvSpPr txBox="1"/>
          <p:nvPr/>
        </p:nvSpPr>
        <p:spPr>
          <a:xfrm>
            <a:off x="5047330" y="6358844"/>
            <a:ext cx="670665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Rothberg et al (</a:t>
            </a:r>
            <a:r>
              <a:rPr lang="en-GB" sz="1000" dirty="0">
                <a:solidFill>
                  <a:prstClr val="black"/>
                </a:solidFill>
                <a:latin typeface="Calibri"/>
              </a:rPr>
              <a:t>2023</a:t>
            </a:r>
            <a:r>
              <a:rPr kumimoji="0" lang="en-GB" sz="1000" b="0" i="0" u="none" strike="noStrike" kern="1200" cap="none" spc="0" normalizeH="0" baseline="0" noProof="0" dirty="0">
                <a:ln>
                  <a:noFill/>
                </a:ln>
                <a:solidFill>
                  <a:prstClr val="black"/>
                </a:solidFill>
                <a:effectLst/>
                <a:uLnTx/>
                <a:uFillTx/>
                <a:latin typeface="Calibri"/>
                <a:ea typeface="+mn-ea"/>
                <a:cs typeface="+mn-cs"/>
              </a:rPr>
              <a:t>) Diabetologia DOI 10.1007/s00125-0</a:t>
            </a:r>
            <a:r>
              <a:rPr lang="en-GB" sz="1000" dirty="0">
                <a:solidFill>
                  <a:prstClr val="black"/>
                </a:solidFill>
                <a:latin typeface="Calibri"/>
              </a:rPr>
              <a:t>23</a:t>
            </a:r>
            <a:r>
              <a:rPr kumimoji="0" lang="en-GB" sz="1000" b="0" i="0" u="none" strike="noStrike" kern="1200" cap="none" spc="0" normalizeH="0" baseline="0" noProof="0" dirty="0">
                <a:ln>
                  <a:noFill/>
                </a:ln>
                <a:solidFill>
                  <a:prstClr val="black"/>
                </a:solidFill>
                <a:effectLst/>
                <a:uLnTx/>
                <a:uFillTx/>
                <a:latin typeface="Calibri"/>
                <a:ea typeface="+mn-ea"/>
                <a:cs typeface="+mn-cs"/>
              </a:rPr>
              <a:t>-06069-1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©The Authors 2023. Distributed under the terms of the CC BY 4.0 Attribution License (</a:t>
            </a:r>
            <a:r>
              <a:rPr kumimoji="0" lang="en-GB" sz="1200" b="0" i="0" u="none" strike="noStrike" kern="1200" cap="none" spc="0" normalizeH="0" baseline="0" noProof="0" dirty="0">
                <a:ln>
                  <a:noFill/>
                </a:ln>
                <a:solidFill>
                  <a:prstClr val="black"/>
                </a:solidFill>
                <a:effectLst/>
                <a:uLnTx/>
                <a:uFillTx/>
                <a:latin typeface="Calibri"/>
                <a:ea typeface="+mn-ea"/>
                <a:cs typeface="+mn-cs"/>
                <a:hlinkClick r:id="rId3"/>
              </a:rPr>
              <a:t>http://creativecommons.org/licenses/by/4.0/</a:t>
            </a:r>
            <a:r>
              <a:rPr kumimoji="0" lang="en-GB" sz="1200" b="0" i="0" u="none" strike="noStrike" kern="1200" cap="none" spc="0" normalizeH="0" baseline="0" noProof="0" dirty="0">
                <a:ln>
                  <a:noFill/>
                </a:ln>
                <a:solidFill>
                  <a:prstClr val="black"/>
                </a:solidFill>
                <a:effectLst/>
                <a:uLnTx/>
                <a:uFillTx/>
                <a:latin typeface="Calibri"/>
                <a:ea typeface="+mn-ea"/>
                <a:cs typeface="+mn-cs"/>
              </a:rPr>
              <a:t>)</a:t>
            </a:r>
          </a:p>
        </p:txBody>
      </p:sp>
      <p:sp>
        <p:nvSpPr>
          <p:cNvPr id="4" name="TextBox 3">
            <a:extLst>
              <a:ext uri="{FF2B5EF4-FFF2-40B4-BE49-F238E27FC236}">
                <a16:creationId xmlns:a16="http://schemas.microsoft.com/office/drawing/2014/main" id="{F06CD97C-D4DC-2644-BDD3-2A141382327F}"/>
              </a:ext>
            </a:extLst>
          </p:cNvPr>
          <p:cNvSpPr txBox="1"/>
          <p:nvPr/>
        </p:nvSpPr>
        <p:spPr>
          <a:xfrm>
            <a:off x="2455134" y="633974"/>
            <a:ext cx="8712968" cy="369332"/>
          </a:xfrm>
          <a:prstGeom prst="rect">
            <a:avLst/>
          </a:prstGeom>
          <a:noFill/>
        </p:spPr>
        <p:txBody>
          <a:bodyPr wrap="square" rtlCol="0">
            <a:spAutoFit/>
          </a:bodyPr>
          <a:lstStyle/>
          <a:p>
            <a:r>
              <a:rPr lang="en-US" sz="1800" b="1" dirty="0"/>
              <a:t>A schematic view of the progression of prediabetes to type 2 diabetes</a:t>
            </a:r>
            <a:endParaRPr lang="en-GB" sz="1800" b="1" dirty="0"/>
          </a:p>
        </p:txBody>
      </p:sp>
      <p:pic>
        <p:nvPicPr>
          <p:cNvPr id="5" name="Picture 4">
            <a:extLst>
              <a:ext uri="{FF2B5EF4-FFF2-40B4-BE49-F238E27FC236}">
                <a16:creationId xmlns:a16="http://schemas.microsoft.com/office/drawing/2014/main" id="{FDEBD8D4-8908-4F42-A11B-EEC531015710}"/>
              </a:ext>
            </a:extLst>
          </p:cNvPr>
          <p:cNvPicPr>
            <a:picLocks noChangeAspect="1"/>
          </p:cNvPicPr>
          <p:nvPr/>
        </p:nvPicPr>
        <p:blipFill>
          <a:blip r:embed="rId4"/>
          <a:stretch>
            <a:fillRect/>
          </a:stretch>
        </p:blipFill>
        <p:spPr>
          <a:xfrm>
            <a:off x="924338" y="1003306"/>
            <a:ext cx="10436087" cy="5268285"/>
          </a:xfrm>
          <a:prstGeom prst="rect">
            <a:avLst/>
          </a:prstGeom>
        </p:spPr>
      </p:pic>
    </p:spTree>
    <p:extLst>
      <p:ext uri="{BB962C8B-B14F-4D97-AF65-F5344CB8AC3E}">
        <p14:creationId xmlns:p14="http://schemas.microsoft.com/office/powerpoint/2010/main" val="778845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DF6BBA-0C2A-4E79-95E9-8DC4C10AE2EC}"/>
              </a:ext>
            </a:extLst>
          </p:cNvPr>
          <p:cNvSpPr txBox="1"/>
          <p:nvPr/>
        </p:nvSpPr>
        <p:spPr>
          <a:xfrm>
            <a:off x="1520190" y="2846070"/>
            <a:ext cx="8972550" cy="769441"/>
          </a:xfrm>
          <a:prstGeom prst="rect">
            <a:avLst/>
          </a:prstGeom>
          <a:noFill/>
        </p:spPr>
        <p:txBody>
          <a:bodyPr wrap="square" rtlCol="0">
            <a:spAutoFit/>
          </a:bodyPr>
          <a:lstStyle/>
          <a:p>
            <a:r>
              <a:rPr lang="en-GB" sz="4400" dirty="0"/>
              <a:t>   CAN YOU REVERSE  T2DM ?    </a:t>
            </a:r>
          </a:p>
        </p:txBody>
      </p:sp>
    </p:spTree>
    <p:extLst>
      <p:ext uri="{BB962C8B-B14F-4D97-AF65-F5344CB8AC3E}">
        <p14:creationId xmlns:p14="http://schemas.microsoft.com/office/powerpoint/2010/main" val="44900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title="Mentimeter - Interactive Presentations">
                <a:extLst>
                  <a:ext uri="{FF2B5EF4-FFF2-40B4-BE49-F238E27FC236}">
                    <a16:creationId xmlns:a16="http://schemas.microsoft.com/office/drawing/2014/main" id="{4F3FDD07-E054-0C44-AABE-F7CF647ABFBE}"/>
                  </a:ext>
                </a:extLst>
              </p:cNvPr>
              <p:cNvGraphicFramePr>
                <a:graphicFrameLocks noGrp="1"/>
              </p:cNvGraphicFramePr>
              <p:nvPr/>
            </p:nvGraphicFramePr>
            <p:xfrm>
              <a:off x="381000" y="215899"/>
              <a:ext cx="11430000" cy="64262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3" name="Add-in 2" title="Mentimeter - Interactive Presentations">
                <a:extLst>
                  <a:ext uri="{FF2B5EF4-FFF2-40B4-BE49-F238E27FC236}">
                    <a16:creationId xmlns:a16="http://schemas.microsoft.com/office/drawing/2014/main" id="{4F3FDD07-E054-0C44-AABE-F7CF647ABFBE}"/>
                  </a:ext>
                </a:extLst>
              </p:cNvPr>
              <p:cNvPicPr>
                <a:picLocks noGrp="1" noRot="1" noChangeAspect="1" noMove="1" noResize="1" noEditPoints="1" noAdjustHandles="1" noChangeArrowheads="1" noChangeShapeType="1"/>
              </p:cNvPicPr>
              <p:nvPr/>
            </p:nvPicPr>
            <p:blipFill>
              <a:blip r:embed="rId3"/>
              <a:stretch>
                <a:fillRect/>
              </a:stretch>
            </p:blipFill>
            <p:spPr>
              <a:xfrm>
                <a:off x="381000" y="215899"/>
                <a:ext cx="11430000" cy="6426200"/>
              </a:xfrm>
              <a:prstGeom prst="rect">
                <a:avLst/>
              </a:prstGeom>
            </p:spPr>
          </p:pic>
        </mc:Fallback>
      </mc:AlternateContent>
    </p:spTree>
    <p:extLst>
      <p:ext uri="{BB962C8B-B14F-4D97-AF65-F5344CB8AC3E}">
        <p14:creationId xmlns:p14="http://schemas.microsoft.com/office/powerpoint/2010/main" val="130800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99F7-E43E-4796-B503-E14DAAC44986}"/>
              </a:ext>
            </a:extLst>
          </p:cNvPr>
          <p:cNvSpPr>
            <a:spLocks noGrp="1"/>
          </p:cNvSpPr>
          <p:nvPr>
            <p:ph type="title"/>
          </p:nvPr>
        </p:nvSpPr>
        <p:spPr/>
        <p:txBody>
          <a:bodyPr/>
          <a:lstStyle/>
          <a:p>
            <a:r>
              <a:rPr lang="en-GB" dirty="0"/>
              <a:t>T2DM REMISSION</a:t>
            </a:r>
          </a:p>
        </p:txBody>
      </p:sp>
      <p:sp>
        <p:nvSpPr>
          <p:cNvPr id="3" name="Content Placeholder 2">
            <a:extLst>
              <a:ext uri="{FF2B5EF4-FFF2-40B4-BE49-F238E27FC236}">
                <a16:creationId xmlns:a16="http://schemas.microsoft.com/office/drawing/2014/main" id="{C7DA46B1-4644-4E9E-8067-212E85090868}"/>
              </a:ext>
            </a:extLst>
          </p:cNvPr>
          <p:cNvSpPr>
            <a:spLocks noGrp="1"/>
          </p:cNvSpPr>
          <p:nvPr>
            <p:ph idx="1"/>
          </p:nvPr>
        </p:nvSpPr>
        <p:spPr/>
        <p:txBody>
          <a:bodyPr>
            <a:normAutofit lnSpcReduction="10000"/>
          </a:bodyPr>
          <a:lstStyle/>
          <a:p>
            <a:r>
              <a:rPr lang="en-GB" dirty="0"/>
              <a:t>Non detection of the original disease – in this case T2DM</a:t>
            </a:r>
          </a:p>
          <a:p>
            <a:r>
              <a:rPr lang="en-GB" dirty="0"/>
              <a:t>Not cure, reversal or regression</a:t>
            </a:r>
          </a:p>
          <a:p>
            <a:r>
              <a:rPr lang="en-GB" dirty="0"/>
              <a:t>Risks of recurrence remains </a:t>
            </a:r>
          </a:p>
          <a:p>
            <a:r>
              <a:rPr lang="en-GB" dirty="0"/>
              <a:t>Most likely for people diagnosed with T2DM for a short time(6 years or less)</a:t>
            </a:r>
          </a:p>
          <a:p>
            <a:r>
              <a:rPr lang="en-GB" dirty="0"/>
              <a:t>Overweight/Obese motivated to lose weight</a:t>
            </a:r>
          </a:p>
          <a:p>
            <a:r>
              <a:rPr lang="en-GB" dirty="0"/>
              <a:t>With modest elevation of blood glucose</a:t>
            </a:r>
          </a:p>
          <a:p>
            <a:r>
              <a:rPr lang="en-GB" dirty="0"/>
              <a:t>Who do not require to take Insulin to control glucose levels </a:t>
            </a:r>
          </a:p>
        </p:txBody>
      </p:sp>
    </p:spTree>
    <p:extLst>
      <p:ext uri="{BB962C8B-B14F-4D97-AF65-F5344CB8AC3E}">
        <p14:creationId xmlns:p14="http://schemas.microsoft.com/office/powerpoint/2010/main" val="2731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heckerboard(across)">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heckerboard(across)">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heckerboard(across)">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1ADCBB-217B-6C4C-9082-A95F44475318}"/>
              </a:ext>
            </a:extLst>
          </p:cNvPr>
          <p:cNvPicPr>
            <a:picLocks noChangeAspect="1"/>
          </p:cNvPicPr>
          <p:nvPr/>
        </p:nvPicPr>
        <p:blipFill rotWithShape="1">
          <a:blip r:embed="rId2"/>
          <a:srcRect l="2778" t="16637" r="3559" b="8318"/>
          <a:stretch/>
        </p:blipFill>
        <p:spPr>
          <a:xfrm>
            <a:off x="760651" y="695915"/>
            <a:ext cx="10632935" cy="5534951"/>
          </a:xfrm>
          <a:prstGeom prst="rect">
            <a:avLst/>
          </a:prstGeom>
        </p:spPr>
      </p:pic>
    </p:spTree>
    <p:extLst>
      <p:ext uri="{BB962C8B-B14F-4D97-AF65-F5344CB8AC3E}">
        <p14:creationId xmlns:p14="http://schemas.microsoft.com/office/powerpoint/2010/main" val="3065371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7719FC-C403-854A-BE6F-F143E77FD198}"/>
              </a:ext>
            </a:extLst>
          </p:cNvPr>
          <p:cNvPicPr>
            <a:picLocks noChangeAspect="1"/>
          </p:cNvPicPr>
          <p:nvPr/>
        </p:nvPicPr>
        <p:blipFill rotWithShape="1">
          <a:blip r:embed="rId2"/>
          <a:srcRect l="4608" t="21833" r="2308" b="-2333"/>
          <a:stretch/>
        </p:blipFill>
        <p:spPr>
          <a:xfrm>
            <a:off x="777240" y="617220"/>
            <a:ext cx="10641330" cy="5795009"/>
          </a:xfrm>
          <a:prstGeom prst="rect">
            <a:avLst/>
          </a:prstGeom>
        </p:spPr>
      </p:pic>
    </p:spTree>
    <p:extLst>
      <p:ext uri="{BB962C8B-B14F-4D97-AF65-F5344CB8AC3E}">
        <p14:creationId xmlns:p14="http://schemas.microsoft.com/office/powerpoint/2010/main" val="2042455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6">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AD380B9-E76E-F345-A075-ACE9EFC4D7E6}"/>
              </a:ext>
            </a:extLst>
          </p:cNvPr>
          <p:cNvPicPr>
            <a:picLocks noChangeAspect="1"/>
          </p:cNvPicPr>
          <p:nvPr/>
        </p:nvPicPr>
        <p:blipFill rotWithShape="1">
          <a:blip r:embed="rId3"/>
          <a:srcRect t="19072" r="1" b="1"/>
          <a:stretch/>
        </p:blipFill>
        <p:spPr>
          <a:xfrm>
            <a:off x="486138" y="488137"/>
            <a:ext cx="11227442" cy="5883295"/>
          </a:xfrm>
          <a:prstGeom prst="rect">
            <a:avLst/>
          </a:prstGeom>
        </p:spPr>
      </p:pic>
      <p:sp>
        <p:nvSpPr>
          <p:cNvPr id="9" name="Rectangle 8">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1" name="Group 10">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2"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3" name="Picture 12">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3145490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0CC2C-892E-1F45-BEC3-45ECDB60E1C3}"/>
              </a:ext>
            </a:extLst>
          </p:cNvPr>
          <p:cNvPicPr>
            <a:picLocks noChangeAspect="1"/>
          </p:cNvPicPr>
          <p:nvPr/>
        </p:nvPicPr>
        <p:blipFill rotWithShape="1">
          <a:blip r:embed="rId2"/>
          <a:srcRect l="2839" t="17488" r="3249" b="3204"/>
          <a:stretch/>
        </p:blipFill>
        <p:spPr>
          <a:xfrm>
            <a:off x="760021" y="709551"/>
            <a:ext cx="10747169" cy="5438898"/>
          </a:xfrm>
          <a:prstGeom prst="rect">
            <a:avLst/>
          </a:prstGeom>
        </p:spPr>
      </p:pic>
    </p:spTree>
    <p:extLst>
      <p:ext uri="{BB962C8B-B14F-4D97-AF65-F5344CB8AC3E}">
        <p14:creationId xmlns:p14="http://schemas.microsoft.com/office/powerpoint/2010/main" val="2412930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0736-9F26-BB42-833E-FEAC91511474}"/>
              </a:ext>
            </a:extLst>
          </p:cNvPr>
          <p:cNvSpPr>
            <a:spLocks noGrp="1"/>
          </p:cNvSpPr>
          <p:nvPr>
            <p:ph type="title"/>
          </p:nvPr>
        </p:nvSpPr>
        <p:spPr/>
        <p:txBody>
          <a:bodyPr>
            <a:normAutofit/>
          </a:bodyPr>
          <a:lstStyle/>
          <a:p>
            <a:r>
              <a:rPr lang="en-US" dirty="0"/>
              <a:t>DIABETES STATISTICS – BARNSLEY</a:t>
            </a:r>
          </a:p>
        </p:txBody>
      </p:sp>
      <p:sp>
        <p:nvSpPr>
          <p:cNvPr id="3" name="Content Placeholder 2">
            <a:extLst>
              <a:ext uri="{FF2B5EF4-FFF2-40B4-BE49-F238E27FC236}">
                <a16:creationId xmlns:a16="http://schemas.microsoft.com/office/drawing/2014/main" id="{2E7FC2DE-3307-AF4A-80D7-CB3D98E397C4}"/>
              </a:ext>
            </a:extLst>
          </p:cNvPr>
          <p:cNvSpPr>
            <a:spLocks noGrp="1"/>
          </p:cNvSpPr>
          <p:nvPr>
            <p:ph idx="1"/>
          </p:nvPr>
        </p:nvSpPr>
        <p:spPr>
          <a:xfrm>
            <a:off x="815009" y="2556932"/>
            <a:ext cx="10644808" cy="3495998"/>
          </a:xfrm>
        </p:spPr>
        <p:txBody>
          <a:bodyPr>
            <a:noAutofit/>
          </a:bodyPr>
          <a:lstStyle/>
          <a:p>
            <a:pPr>
              <a:buFont typeface="Arial" panose="020B0604020202020204" pitchFamily="34" charset="0"/>
              <a:buChar char="•"/>
            </a:pPr>
            <a:r>
              <a:rPr lang="en-US" sz="2800" dirty="0"/>
              <a:t>Non-Diabetic </a:t>
            </a:r>
            <a:r>
              <a:rPr lang="en-US" sz="2800" dirty="0" err="1"/>
              <a:t>Hyperglycaemia</a:t>
            </a:r>
            <a:r>
              <a:rPr lang="en-US" sz="2800" baseline="30000" dirty="0"/>
              <a:t>*</a:t>
            </a:r>
            <a:r>
              <a:rPr lang="en-US" sz="2800" dirty="0"/>
              <a:t>                                                   3245</a:t>
            </a:r>
          </a:p>
          <a:p>
            <a:r>
              <a:rPr lang="en-US" sz="2800" dirty="0"/>
              <a:t>Non-Diabetic </a:t>
            </a:r>
            <a:r>
              <a:rPr lang="en-US" sz="2800" dirty="0" err="1"/>
              <a:t>Hyperglycaemia</a:t>
            </a:r>
            <a:r>
              <a:rPr lang="en-US" sz="2800" dirty="0"/>
              <a:t> &lt; 40 years</a:t>
            </a:r>
            <a:r>
              <a:rPr lang="en-US" sz="2800" baseline="30000" dirty="0"/>
              <a:t>*</a:t>
            </a:r>
            <a:r>
              <a:rPr lang="en-US" sz="2800" dirty="0"/>
              <a:t>                                   435</a:t>
            </a:r>
          </a:p>
          <a:p>
            <a:r>
              <a:rPr lang="en-US" sz="2800" dirty="0"/>
              <a:t>Type 2 Diabetes  Mellitus</a:t>
            </a:r>
            <a:r>
              <a:rPr lang="en-US" sz="2800" baseline="30000" dirty="0"/>
              <a:t>1</a:t>
            </a:r>
            <a:r>
              <a:rPr lang="en-US" sz="2800" dirty="0"/>
              <a:t>                                                        16,555</a:t>
            </a:r>
          </a:p>
          <a:p>
            <a:r>
              <a:rPr lang="en-US" sz="2800" dirty="0"/>
              <a:t>Type 2 Diabetes  Mellitus &lt;40 years</a:t>
            </a:r>
            <a:r>
              <a:rPr lang="en-US" sz="2800" baseline="30000" dirty="0"/>
              <a:t>1</a:t>
            </a:r>
            <a:r>
              <a:rPr lang="en-US" sz="2800" dirty="0"/>
              <a:t>                                            702</a:t>
            </a:r>
          </a:p>
          <a:p>
            <a:r>
              <a:rPr lang="en-US" sz="2800" dirty="0"/>
              <a:t>Type 1 Diabetes Mellitus</a:t>
            </a:r>
            <a:r>
              <a:rPr lang="en-US" sz="2800" baseline="30000" dirty="0"/>
              <a:t>1</a:t>
            </a:r>
            <a:r>
              <a:rPr lang="en-US" sz="2800" dirty="0"/>
              <a:t>                                                           1,230</a:t>
            </a:r>
          </a:p>
        </p:txBody>
      </p:sp>
      <p:sp>
        <p:nvSpPr>
          <p:cNvPr id="4" name="TextBox 3">
            <a:extLst>
              <a:ext uri="{FF2B5EF4-FFF2-40B4-BE49-F238E27FC236}">
                <a16:creationId xmlns:a16="http://schemas.microsoft.com/office/drawing/2014/main" id="{ADE14AD0-F8F3-4350-AE5A-3D91331C8366}"/>
              </a:ext>
            </a:extLst>
          </p:cNvPr>
          <p:cNvSpPr txBox="1"/>
          <p:nvPr/>
        </p:nvSpPr>
        <p:spPr>
          <a:xfrm>
            <a:off x="6871161" y="6323863"/>
            <a:ext cx="4731616" cy="523220"/>
          </a:xfrm>
          <a:prstGeom prst="rect">
            <a:avLst/>
          </a:prstGeom>
          <a:noFill/>
          <a:ln>
            <a:solidFill>
              <a:schemeClr val="bg1"/>
            </a:solidFill>
          </a:ln>
        </p:spPr>
        <p:txBody>
          <a:bodyPr wrap="none" rtlCol="0">
            <a:spAutoFit/>
          </a:bodyPr>
          <a:lstStyle/>
          <a:p>
            <a:r>
              <a:rPr lang="en-GB" sz="1400" b="1" dirty="0">
                <a:solidFill>
                  <a:srgbClr val="002060"/>
                </a:solidFill>
              </a:rPr>
              <a:t>*2022-2023 NDA – NHS DPP Dashboard</a:t>
            </a:r>
          </a:p>
          <a:p>
            <a:r>
              <a:rPr lang="en-GB" sz="1400" b="1" baseline="30000" dirty="0">
                <a:solidFill>
                  <a:srgbClr val="002060"/>
                </a:solidFill>
              </a:rPr>
              <a:t>1 </a:t>
            </a:r>
            <a:r>
              <a:rPr lang="en-GB" sz="1400" b="1" dirty="0">
                <a:solidFill>
                  <a:srgbClr val="002060"/>
                </a:solidFill>
              </a:rPr>
              <a:t>NDA Core Quarterly Dashboard 01/01/2023 to 31/12/2023</a:t>
            </a:r>
            <a:endParaRPr lang="en-GB" sz="1400" b="1" baseline="30000" dirty="0">
              <a:solidFill>
                <a:srgbClr val="002060"/>
              </a:solidFill>
            </a:endParaRPr>
          </a:p>
        </p:txBody>
      </p:sp>
    </p:spTree>
    <p:extLst>
      <p:ext uri="{BB962C8B-B14F-4D97-AF65-F5344CB8AC3E}">
        <p14:creationId xmlns:p14="http://schemas.microsoft.com/office/powerpoint/2010/main" val="385260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4C647B9-940E-DC41-A28B-95C268A3D487}"/>
              </a:ext>
            </a:extLst>
          </p:cNvPr>
          <p:cNvPicPr>
            <a:picLocks noChangeAspect="1"/>
          </p:cNvPicPr>
          <p:nvPr/>
        </p:nvPicPr>
        <p:blipFill rotWithShape="1">
          <a:blip r:embed="rId3"/>
          <a:srcRect t="17139" r="1" b="1934"/>
          <a:stretch/>
        </p:blipFill>
        <p:spPr>
          <a:xfrm>
            <a:off x="486138" y="488137"/>
            <a:ext cx="11227442" cy="5883295"/>
          </a:xfrm>
          <a:prstGeom prst="rect">
            <a:avLst/>
          </a:prstGeom>
        </p:spPr>
      </p:pic>
      <p:sp>
        <p:nvSpPr>
          <p:cNvPr id="9" name="Rectangle 8">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1" name="Group 10">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2"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3" name="Picture 12">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4"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5" name="Picture 14">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681686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D116-E22D-4745-8D4A-E2C52ABC47DE}"/>
              </a:ext>
            </a:extLst>
          </p:cNvPr>
          <p:cNvSpPr>
            <a:spLocks noGrp="1"/>
          </p:cNvSpPr>
          <p:nvPr>
            <p:ph type="title"/>
          </p:nvPr>
        </p:nvSpPr>
        <p:spPr/>
        <p:txBody>
          <a:bodyPr/>
          <a:lstStyle/>
          <a:p>
            <a:r>
              <a:rPr lang="en-US" dirty="0"/>
              <a:t>Type 2 Diabetes Mellitus Remission</a:t>
            </a:r>
          </a:p>
        </p:txBody>
      </p:sp>
      <p:sp>
        <p:nvSpPr>
          <p:cNvPr id="3" name="Content Placeholder 2">
            <a:extLst>
              <a:ext uri="{FF2B5EF4-FFF2-40B4-BE49-F238E27FC236}">
                <a16:creationId xmlns:a16="http://schemas.microsoft.com/office/drawing/2014/main" id="{002716FE-CA1A-F641-B79F-7E60D33DD37F}"/>
              </a:ext>
            </a:extLst>
          </p:cNvPr>
          <p:cNvSpPr>
            <a:spLocks noGrp="1"/>
          </p:cNvSpPr>
          <p:nvPr>
            <p:ph idx="1"/>
          </p:nvPr>
        </p:nvSpPr>
        <p:spPr/>
        <p:txBody>
          <a:bodyPr>
            <a:normAutofit/>
          </a:bodyPr>
          <a:lstStyle/>
          <a:p>
            <a:pPr>
              <a:buFontTx/>
              <a:buChar char="-"/>
            </a:pPr>
            <a:r>
              <a:rPr lang="en-US" dirty="0"/>
              <a:t>T2DM Remission defined as </a:t>
            </a:r>
            <a:r>
              <a:rPr lang="en-GB" b="0" i="0" dirty="0">
                <a:solidFill>
                  <a:srgbClr val="222222"/>
                </a:solidFill>
                <a:effectLst/>
              </a:rPr>
              <a:t>as an HbA</a:t>
            </a:r>
            <a:r>
              <a:rPr lang="en-GB" b="0" i="0" baseline="-25000" dirty="0">
                <a:solidFill>
                  <a:srgbClr val="222222"/>
                </a:solidFill>
                <a:effectLst/>
              </a:rPr>
              <a:t>1c</a:t>
            </a:r>
            <a:r>
              <a:rPr lang="en-GB" b="0" i="0" dirty="0">
                <a:solidFill>
                  <a:srgbClr val="222222"/>
                </a:solidFill>
                <a:effectLst/>
              </a:rPr>
              <a:t> below the diagnostic threshold of    48 mmol/mol [6.5%] without taking glucose-lowering medication maintained for a minimum of 6months.</a:t>
            </a:r>
          </a:p>
          <a:p>
            <a:pPr>
              <a:buFontTx/>
              <a:buChar char="-"/>
            </a:pPr>
            <a:r>
              <a:rPr lang="en-GB" dirty="0">
                <a:solidFill>
                  <a:srgbClr val="222222"/>
                </a:solidFill>
              </a:rPr>
              <a:t>Check HbA1c and Renal Function annually</a:t>
            </a:r>
          </a:p>
          <a:p>
            <a:pPr>
              <a:buFontTx/>
              <a:buChar char="-"/>
            </a:pPr>
            <a:r>
              <a:rPr lang="en-GB" dirty="0">
                <a:solidFill>
                  <a:srgbClr val="222222"/>
                </a:solidFill>
              </a:rPr>
              <a:t>Continue Retina Screening and Foot Screening</a:t>
            </a:r>
          </a:p>
          <a:p>
            <a:pPr>
              <a:buFontTx/>
              <a:buChar char="-"/>
            </a:pPr>
            <a:r>
              <a:rPr lang="en-GB" dirty="0">
                <a:solidFill>
                  <a:srgbClr val="222222"/>
                </a:solidFill>
              </a:rPr>
              <a:t> Continue to monitor and manage CVD risk factors</a:t>
            </a:r>
            <a:r>
              <a:rPr lang="en-GB" b="0" i="0" dirty="0">
                <a:solidFill>
                  <a:srgbClr val="222222"/>
                </a:solidFill>
                <a:effectLst/>
              </a:rPr>
              <a:t> </a:t>
            </a:r>
          </a:p>
          <a:p>
            <a:pPr>
              <a:buFontTx/>
              <a:buChar char="-"/>
            </a:pPr>
            <a:r>
              <a:rPr lang="en-GB" i="0" dirty="0">
                <a:solidFill>
                  <a:srgbClr val="040C28"/>
                </a:solidFill>
                <a:effectLst/>
              </a:rPr>
              <a:t>Code as 'diabetes in remission ' C10p and </a:t>
            </a:r>
            <a:r>
              <a:rPr lang="en-GB" i="0" dirty="0">
                <a:solidFill>
                  <a:srgbClr val="040C28"/>
                </a:solidFill>
                <a:effectLst/>
                <a:highlight>
                  <a:srgbClr val="FFFF00"/>
                </a:highlight>
              </a:rPr>
              <a:t>not</a:t>
            </a:r>
            <a:r>
              <a:rPr lang="en-GB" i="0" dirty="0">
                <a:solidFill>
                  <a:srgbClr val="040C28"/>
                </a:solidFill>
                <a:effectLst/>
              </a:rPr>
              <a:t> Diabetes Resolved </a:t>
            </a:r>
            <a:endParaRPr lang="en-US" dirty="0"/>
          </a:p>
        </p:txBody>
      </p:sp>
    </p:spTree>
    <p:extLst>
      <p:ext uri="{BB962C8B-B14F-4D97-AF65-F5344CB8AC3E}">
        <p14:creationId xmlns:p14="http://schemas.microsoft.com/office/powerpoint/2010/main" val="88830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heckerboard(across)">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98331-2EA3-1C45-A526-D1732E1FFD95}"/>
              </a:ext>
            </a:extLst>
          </p:cNvPr>
          <p:cNvSpPr txBox="1">
            <a:spLocks noChangeArrowheads="1"/>
          </p:cNvSpPr>
          <p:nvPr/>
        </p:nvSpPr>
        <p:spPr bwMode="auto">
          <a:xfrm>
            <a:off x="1051560" y="730064"/>
            <a:ext cx="8708666"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sz="2800" b="1" dirty="0">
                <a:ea typeface="ＭＳ Ｐゴシック" panose="020B0600070205080204" pitchFamily="34" charset="-128"/>
              </a:rPr>
              <a:t>NHS Type 2 Diabetes Path to Remission </a:t>
            </a:r>
            <a:r>
              <a:rPr lang="en-US" altLang="en-US" sz="2800" b="1" dirty="0" err="1">
                <a:ea typeface="ＭＳ Ｐゴシック" panose="020B0600070205080204" pitchFamily="34" charset="-128"/>
              </a:rPr>
              <a:t>Programme</a:t>
            </a:r>
            <a:r>
              <a:rPr lang="en-US" altLang="en-US" sz="2800" b="1" dirty="0">
                <a:ea typeface="ＭＳ Ｐゴシック" panose="020B0600070205080204" pitchFamily="34" charset="-128"/>
              </a:rPr>
              <a:t> </a:t>
            </a:r>
          </a:p>
        </p:txBody>
      </p:sp>
      <p:sp>
        <p:nvSpPr>
          <p:cNvPr id="3" name="Text Placeholder 2">
            <a:extLst>
              <a:ext uri="{FF2B5EF4-FFF2-40B4-BE49-F238E27FC236}">
                <a16:creationId xmlns:a16="http://schemas.microsoft.com/office/drawing/2014/main" id="{26D28DB2-36D4-304D-8258-02769EF1CADC}"/>
              </a:ext>
            </a:extLst>
          </p:cNvPr>
          <p:cNvSpPr txBox="1">
            <a:spLocks noChangeArrowheads="1"/>
          </p:cNvSpPr>
          <p:nvPr/>
        </p:nvSpPr>
        <p:spPr bwMode="auto">
          <a:xfrm>
            <a:off x="822960" y="1543050"/>
            <a:ext cx="10549889" cy="42405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ct val="0"/>
              </a:spcAft>
            </a:pPr>
            <a:r>
              <a:rPr lang="en-US" altLang="en-US" sz="2000" b="1" dirty="0">
                <a:solidFill>
                  <a:srgbClr val="7030A0"/>
                </a:solidFill>
                <a:ea typeface="ＭＳ Ｐゴシック" panose="020B0600070205080204" pitchFamily="34" charset="-128"/>
              </a:rPr>
              <a:t>Previously known as ‘NHS Low Calorie Diet’</a:t>
            </a:r>
          </a:p>
          <a:p>
            <a:pPr lvl="1">
              <a:spcAft>
                <a:spcPct val="0"/>
              </a:spcAft>
            </a:pPr>
            <a:r>
              <a:rPr lang="en-US" altLang="en-US" dirty="0">
                <a:ea typeface="ＭＳ Ｐゴシック" panose="020B0600070205080204" pitchFamily="34" charset="-128"/>
              </a:rPr>
              <a:t>Eligibility, content, Coach support for 12-months</a:t>
            </a:r>
          </a:p>
          <a:p>
            <a:pPr marL="427037" lvl="1">
              <a:spcAft>
                <a:spcPct val="0"/>
              </a:spcAft>
            </a:pPr>
            <a:endParaRPr lang="en-US" altLang="en-US" dirty="0">
              <a:ea typeface="ＭＳ Ｐゴシック" panose="020B0600070205080204" pitchFamily="34" charset="-128"/>
            </a:endParaRPr>
          </a:p>
          <a:p>
            <a:pPr>
              <a:spcAft>
                <a:spcPct val="0"/>
              </a:spcAft>
            </a:pPr>
            <a:r>
              <a:rPr lang="en-US" altLang="en-US" sz="2000" b="1" dirty="0">
                <a:solidFill>
                  <a:srgbClr val="7030A0"/>
                </a:solidFill>
                <a:ea typeface="ＭＳ Ｐゴシック" panose="020B0600070205080204" pitchFamily="34" charset="-128"/>
              </a:rPr>
              <a:t>For patients diagnosed with Type 2 diabetes in last 6 years</a:t>
            </a:r>
          </a:p>
          <a:p>
            <a:pPr lvl="1">
              <a:spcAft>
                <a:spcPct val="0"/>
              </a:spcAft>
            </a:pPr>
            <a:r>
              <a:rPr lang="en-US" altLang="en-US" dirty="0">
                <a:ea typeface="ＭＳ Ｐゴシック" panose="020B0600070205080204" pitchFamily="34" charset="-128"/>
              </a:rPr>
              <a:t>Based on </a:t>
            </a:r>
            <a:r>
              <a:rPr lang="en-US" altLang="en-US" dirty="0" err="1">
                <a:ea typeface="ＭＳ Ｐゴシック" panose="020B0600070205080204" pitchFamily="34" charset="-128"/>
              </a:rPr>
              <a:t>DiRECT</a:t>
            </a:r>
            <a:r>
              <a:rPr lang="en-US" altLang="en-US" dirty="0">
                <a:ea typeface="ＭＳ Ｐゴシック" panose="020B0600070205080204" pitchFamily="34" charset="-128"/>
              </a:rPr>
              <a:t> and DROPLET studies</a:t>
            </a:r>
          </a:p>
          <a:p>
            <a:pPr marL="427037" lvl="1">
              <a:spcAft>
                <a:spcPct val="0"/>
              </a:spcAft>
            </a:pPr>
            <a:endParaRPr lang="en-US" altLang="en-US" dirty="0">
              <a:ea typeface="ＭＳ Ｐゴシック" panose="020B0600070205080204" pitchFamily="34" charset="-128"/>
            </a:endParaRPr>
          </a:p>
          <a:p>
            <a:pPr>
              <a:spcAft>
                <a:spcPct val="0"/>
              </a:spcAft>
            </a:pPr>
            <a:r>
              <a:rPr lang="en-US" altLang="en-US" sz="2000" b="1" dirty="0">
                <a:solidFill>
                  <a:srgbClr val="7030A0"/>
                </a:solidFill>
                <a:ea typeface="ＭＳ Ｐゴシック" panose="020B0600070205080204" pitchFamily="34" charset="-128"/>
              </a:rPr>
              <a:t>Three phases (not just ‘soups and shakes’):</a:t>
            </a:r>
          </a:p>
          <a:p>
            <a:pPr lvl="1"/>
            <a:r>
              <a:rPr lang="en-US" altLang="en-US" dirty="0">
                <a:ea typeface="ＭＳ Ｐゴシック" panose="020B0600070205080204" pitchFamily="34" charset="-128"/>
              </a:rPr>
              <a:t>Total Diet Replacement (12 weeks)</a:t>
            </a:r>
          </a:p>
          <a:p>
            <a:pPr lvl="1"/>
            <a:r>
              <a:rPr lang="en-US" altLang="en-US" dirty="0">
                <a:ea typeface="ＭＳ Ｐゴシック" panose="020B0600070205080204" pitchFamily="34" charset="-128"/>
              </a:rPr>
              <a:t>Food Reintroduction (6 weeks)</a:t>
            </a:r>
          </a:p>
          <a:p>
            <a:pPr lvl="1"/>
            <a:r>
              <a:rPr lang="en-US" altLang="en-US" dirty="0">
                <a:ea typeface="ＭＳ Ｐゴシック" panose="020B0600070205080204" pitchFamily="34" charset="-128"/>
              </a:rPr>
              <a:t>Weight Maintenance (to 12 months, incl. Rescue packages)</a:t>
            </a:r>
          </a:p>
          <a:p>
            <a:pPr marL="427037" lvl="1"/>
            <a:endParaRPr lang="en-US" altLang="en-US" dirty="0">
              <a:ea typeface="ＭＳ Ｐゴシック" panose="020B0600070205080204" pitchFamily="34" charset="-128"/>
            </a:endParaRPr>
          </a:p>
          <a:p>
            <a:pPr>
              <a:spcAft>
                <a:spcPct val="0"/>
              </a:spcAft>
            </a:pPr>
            <a:r>
              <a:rPr lang="en-US" altLang="en-US" sz="2000" b="1" dirty="0">
                <a:solidFill>
                  <a:srgbClr val="7030A0"/>
                </a:solidFill>
                <a:ea typeface="ＭＳ Ｐゴシック" panose="020B0600070205080204" pitchFamily="34" charset="-128"/>
              </a:rPr>
              <a:t>NO COST to patients</a:t>
            </a:r>
          </a:p>
          <a:p>
            <a:pPr>
              <a:spcAft>
                <a:spcPct val="0"/>
              </a:spcAft>
            </a:pPr>
            <a:endParaRPr lang="en-US" altLang="en-US" sz="2000" dirty="0">
              <a:ea typeface="ＭＳ Ｐゴシック" panose="020B0600070205080204" pitchFamily="34" charset="-128"/>
            </a:endParaRPr>
          </a:p>
          <a:p>
            <a:pPr>
              <a:spcAft>
                <a:spcPct val="0"/>
              </a:spcAft>
            </a:pPr>
            <a:r>
              <a:rPr lang="en-US" altLang="en-US" sz="2400" b="1" dirty="0">
                <a:solidFill>
                  <a:srgbClr val="C00000"/>
                </a:solidFill>
                <a:ea typeface="ＭＳ Ｐゴシック" panose="020B0600070205080204" pitchFamily="34" charset="-128"/>
              </a:rPr>
              <a:t>Delivery format: participant choice of 1:1 in-person or digital</a:t>
            </a:r>
          </a:p>
        </p:txBody>
      </p:sp>
      <p:pic>
        <p:nvPicPr>
          <p:cNvPr id="4" name="Picture 3" descr="A blue and white logo&#10;&#10;Description automatically generated with low confidence">
            <a:extLst>
              <a:ext uri="{FF2B5EF4-FFF2-40B4-BE49-F238E27FC236}">
                <a16:creationId xmlns:a16="http://schemas.microsoft.com/office/drawing/2014/main" id="{24CDDB86-7187-3F4D-A1D2-48D0FC9BC181}"/>
              </a:ext>
            </a:extLst>
          </p:cNvPr>
          <p:cNvPicPr>
            <a:picLocks noChangeAspect="1"/>
          </p:cNvPicPr>
          <p:nvPr/>
        </p:nvPicPr>
        <p:blipFill>
          <a:blip r:embed="rId2"/>
          <a:stretch>
            <a:fillRect/>
          </a:stretch>
        </p:blipFill>
        <p:spPr>
          <a:xfrm>
            <a:off x="9902191" y="651511"/>
            <a:ext cx="1582119" cy="637167"/>
          </a:xfrm>
          <a:prstGeom prst="rect">
            <a:avLst/>
          </a:prstGeom>
        </p:spPr>
      </p:pic>
    </p:spTree>
    <p:extLst>
      <p:ext uri="{BB962C8B-B14F-4D97-AF65-F5344CB8AC3E}">
        <p14:creationId xmlns:p14="http://schemas.microsoft.com/office/powerpoint/2010/main" val="75123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heckerboard(across)">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heckerboard(across)">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checkerboard(across)">
                                      <p:cBhvr>
                                        <p:cTn id="38" dur="500"/>
                                        <p:tgtEl>
                                          <p:spTgt spid="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checkerboard(across)">
                                      <p:cBhvr>
                                        <p:cTn id="43" dur="500"/>
                                        <p:tgtEl>
                                          <p:spTgt spid="3">
                                            <p:txEl>
                                              <p:pRg st="9" end="9"/>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 calcmode="lin" valueType="num">
                                      <p:cBhvr>
                                        <p:cTn id="48" dur="1000" fill="hold"/>
                                        <p:tgtEl>
                                          <p:spTgt spid="3">
                                            <p:txEl>
                                              <p:pRg st="11" end="11"/>
                                            </p:txEl>
                                          </p:spTgt>
                                        </p:tgtEl>
                                        <p:attrNameLst>
                                          <p:attrName>ppt_w</p:attrName>
                                        </p:attrNameLst>
                                      </p:cBhvr>
                                      <p:tavLst>
                                        <p:tav tm="0">
                                          <p:val>
                                            <p:strVal val="#ppt_w*0.70"/>
                                          </p:val>
                                        </p:tav>
                                        <p:tav tm="100000">
                                          <p:val>
                                            <p:strVal val="#ppt_w"/>
                                          </p:val>
                                        </p:tav>
                                      </p:tavLst>
                                    </p:anim>
                                    <p:anim calcmode="lin" valueType="num">
                                      <p:cBhvr>
                                        <p:cTn id="49" dur="1000" fill="hold"/>
                                        <p:tgtEl>
                                          <p:spTgt spid="3">
                                            <p:txEl>
                                              <p:pRg st="11" end="11"/>
                                            </p:txEl>
                                          </p:spTgt>
                                        </p:tgtEl>
                                        <p:attrNameLst>
                                          <p:attrName>ppt_h</p:attrName>
                                        </p:attrNameLst>
                                      </p:cBhvr>
                                      <p:tavLst>
                                        <p:tav tm="0">
                                          <p:val>
                                            <p:strVal val="#ppt_h"/>
                                          </p:val>
                                        </p:tav>
                                        <p:tav tm="100000">
                                          <p:val>
                                            <p:strVal val="#ppt_h"/>
                                          </p:val>
                                        </p:tav>
                                      </p:tavLst>
                                    </p:anim>
                                    <p:animEffect transition="in" filter="fade">
                                      <p:cBhvr>
                                        <p:cTn id="50" dur="1000"/>
                                        <p:tgtEl>
                                          <p:spTgt spid="3">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Effect transition="in" filter="wipe(down)">
                                      <p:cBhvr>
                                        <p:cTn id="55"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246-D5A7-F34B-B669-4AD305EC4E88}"/>
              </a:ext>
            </a:extLst>
          </p:cNvPr>
          <p:cNvSpPr>
            <a:spLocks noGrp="1"/>
          </p:cNvSpPr>
          <p:nvPr>
            <p:ph type="title"/>
          </p:nvPr>
        </p:nvSpPr>
        <p:spPr>
          <a:xfrm>
            <a:off x="675861" y="982132"/>
            <a:ext cx="10694504" cy="1303867"/>
          </a:xfrm>
        </p:spPr>
        <p:txBody>
          <a:bodyPr>
            <a:normAutofit fontScale="90000"/>
          </a:bodyPr>
          <a:lstStyle/>
          <a:p>
            <a:r>
              <a:rPr lang="en-US" altLang="en-US" sz="4400" dirty="0">
                <a:ea typeface="ＭＳ Ｐゴシック" panose="020B0600070205080204" pitchFamily="34" charset="-128"/>
              </a:rPr>
              <a:t>NHS Type 2 Diabetes Path to Remission </a:t>
            </a:r>
            <a:r>
              <a:rPr lang="en-US" altLang="en-US" sz="4400" dirty="0" err="1">
                <a:ea typeface="ＭＳ Ｐゴシック" panose="020B0600070205080204" pitchFamily="34" charset="-128"/>
              </a:rPr>
              <a:t>Programme</a:t>
            </a:r>
            <a:endParaRPr lang="en-US" dirty="0"/>
          </a:p>
        </p:txBody>
      </p:sp>
      <p:sp>
        <p:nvSpPr>
          <p:cNvPr id="3" name="Content Placeholder 2">
            <a:extLst>
              <a:ext uri="{FF2B5EF4-FFF2-40B4-BE49-F238E27FC236}">
                <a16:creationId xmlns:a16="http://schemas.microsoft.com/office/drawing/2014/main" id="{90A1D5B8-6B36-D94C-A811-20417CA216EC}"/>
              </a:ext>
            </a:extLst>
          </p:cNvPr>
          <p:cNvSpPr>
            <a:spLocks noGrp="1"/>
          </p:cNvSpPr>
          <p:nvPr>
            <p:ph idx="1"/>
          </p:nvPr>
        </p:nvSpPr>
        <p:spPr>
          <a:xfrm>
            <a:off x="795130" y="2556932"/>
            <a:ext cx="10575235" cy="3318936"/>
          </a:xfrm>
        </p:spPr>
        <p:txBody>
          <a:bodyPr/>
          <a:lstStyle/>
          <a:p>
            <a:r>
              <a:rPr lang="en-US" dirty="0"/>
              <a:t>In SY Delivered by Momenta Newcastle</a:t>
            </a:r>
          </a:p>
          <a:p>
            <a:r>
              <a:rPr lang="en-US" dirty="0"/>
              <a:t>As at 06/03/24 -  145 referred and 126 started</a:t>
            </a:r>
          </a:p>
        </p:txBody>
      </p:sp>
    </p:spTree>
    <p:extLst>
      <p:ext uri="{BB962C8B-B14F-4D97-AF65-F5344CB8AC3E}">
        <p14:creationId xmlns:p14="http://schemas.microsoft.com/office/powerpoint/2010/main" val="287805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edg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038DD50E-B755-9C46-B768-EF68CAAE521C}"/>
              </a:ext>
            </a:extLst>
          </p:cNvPr>
          <p:cNvSpPr txBox="1">
            <a:spLocks/>
          </p:cNvSpPr>
          <p:nvPr/>
        </p:nvSpPr>
        <p:spPr>
          <a:xfrm>
            <a:off x="2058351" y="610225"/>
            <a:ext cx="7873049" cy="641351"/>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Eligibility criteria (summary)</a:t>
            </a:r>
          </a:p>
        </p:txBody>
      </p:sp>
      <p:sp>
        <p:nvSpPr>
          <p:cNvPr id="3" name="Text Placeholder 9">
            <a:extLst>
              <a:ext uri="{FF2B5EF4-FFF2-40B4-BE49-F238E27FC236}">
                <a16:creationId xmlns:a16="http://schemas.microsoft.com/office/drawing/2014/main" id="{0CBE97D5-B5A5-F44B-B84F-2DD4F637070B}"/>
              </a:ext>
            </a:extLst>
          </p:cNvPr>
          <p:cNvSpPr txBox="1">
            <a:spLocks/>
          </p:cNvSpPr>
          <p:nvPr/>
        </p:nvSpPr>
        <p:spPr>
          <a:xfrm>
            <a:off x="1550505" y="1455047"/>
            <a:ext cx="3740150" cy="304799"/>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GB" sz="2000" b="1" dirty="0"/>
              <a:t>Inclusion</a:t>
            </a:r>
          </a:p>
        </p:txBody>
      </p:sp>
      <p:sp>
        <p:nvSpPr>
          <p:cNvPr id="4" name="Text Placeholder 10">
            <a:extLst>
              <a:ext uri="{FF2B5EF4-FFF2-40B4-BE49-F238E27FC236}">
                <a16:creationId xmlns:a16="http://schemas.microsoft.com/office/drawing/2014/main" id="{A3D0E636-5EFF-4449-8A8B-71EC3876DE16}"/>
              </a:ext>
            </a:extLst>
          </p:cNvPr>
          <p:cNvSpPr txBox="1">
            <a:spLocks/>
          </p:cNvSpPr>
          <p:nvPr/>
        </p:nvSpPr>
        <p:spPr>
          <a:xfrm>
            <a:off x="6168658" y="1407696"/>
            <a:ext cx="3762742" cy="304800"/>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GB" sz="1800" b="1" dirty="0"/>
              <a:t>Exclusion</a:t>
            </a:r>
          </a:p>
        </p:txBody>
      </p:sp>
      <p:sp>
        <p:nvSpPr>
          <p:cNvPr id="5" name="Text Placeholder 11">
            <a:extLst>
              <a:ext uri="{FF2B5EF4-FFF2-40B4-BE49-F238E27FC236}">
                <a16:creationId xmlns:a16="http://schemas.microsoft.com/office/drawing/2014/main" id="{97389887-EAAD-E74A-B00D-0300A676A473}"/>
              </a:ext>
            </a:extLst>
          </p:cNvPr>
          <p:cNvSpPr txBox="1">
            <a:spLocks/>
          </p:cNvSpPr>
          <p:nvPr/>
        </p:nvSpPr>
        <p:spPr>
          <a:xfrm>
            <a:off x="1550505" y="2236641"/>
            <a:ext cx="4187024" cy="3276600"/>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buFont typeface="Arial" panose="020B0604020202020204" pitchFamily="34" charset="0"/>
              <a:buChar char="•"/>
            </a:pPr>
            <a:r>
              <a:rPr lang="en-GB" sz="1600" dirty="0">
                <a:solidFill>
                  <a:srgbClr val="5E5E5E"/>
                </a:solidFill>
                <a:latin typeface="Quicksand"/>
              </a:rPr>
              <a:t>  Aged 18-65</a:t>
            </a:r>
          </a:p>
          <a:p>
            <a:pPr algn="l">
              <a:buFont typeface="Arial" panose="020B0604020202020204" pitchFamily="34" charset="0"/>
              <a:buChar char="•"/>
            </a:pPr>
            <a:r>
              <a:rPr lang="en-GB" sz="1600" dirty="0">
                <a:solidFill>
                  <a:srgbClr val="5E5E5E"/>
                </a:solidFill>
                <a:latin typeface="Quicksand"/>
              </a:rPr>
              <a:t>  T2D diagnosis within last 6 years </a:t>
            </a:r>
          </a:p>
          <a:p>
            <a:pPr algn="l">
              <a:buFont typeface="Arial" panose="020B0604020202020204" pitchFamily="34" charset="0"/>
              <a:buChar char="•"/>
            </a:pPr>
            <a:r>
              <a:rPr lang="en-GB" sz="1600" dirty="0">
                <a:solidFill>
                  <a:srgbClr val="5E5E5E"/>
                </a:solidFill>
                <a:latin typeface="Quicksand"/>
              </a:rPr>
              <a:t>  BMI &gt;=27kg/m² (&gt;=25kg/m² if BAME origin) </a:t>
            </a:r>
          </a:p>
          <a:p>
            <a:pPr algn="l">
              <a:buFont typeface="Arial" panose="020B0604020202020204" pitchFamily="34" charset="0"/>
              <a:buChar char="•"/>
            </a:pPr>
            <a:r>
              <a:rPr lang="en-GB" sz="1600" dirty="0">
                <a:solidFill>
                  <a:srgbClr val="5E5E5E"/>
                </a:solidFill>
                <a:latin typeface="Quicksand"/>
              </a:rPr>
              <a:t>  Attended monitoring and diabetes review in </a:t>
            </a:r>
          </a:p>
          <a:p>
            <a:pPr algn="l"/>
            <a:r>
              <a:rPr lang="en-GB" sz="1600" dirty="0">
                <a:solidFill>
                  <a:srgbClr val="5E5E5E"/>
                </a:solidFill>
                <a:latin typeface="Quicksand"/>
              </a:rPr>
              <a:t>    last 12 months</a:t>
            </a:r>
          </a:p>
          <a:p>
            <a:pPr algn="l">
              <a:buFont typeface="Arial" panose="020B0604020202020204" pitchFamily="34" charset="0"/>
              <a:buChar char="•"/>
            </a:pPr>
            <a:r>
              <a:rPr lang="en-GB" sz="1600" dirty="0">
                <a:solidFill>
                  <a:srgbClr val="5E5E5E"/>
                </a:solidFill>
                <a:latin typeface="Quicksand"/>
              </a:rPr>
              <a:t>  HbA1c within 12 months:</a:t>
            </a:r>
          </a:p>
          <a:p>
            <a:pPr lvl="1">
              <a:buFont typeface="+mj-lt"/>
              <a:buAutoNum type="arabicPeriod"/>
            </a:pPr>
            <a:r>
              <a:rPr lang="en-GB" sz="1400" dirty="0">
                <a:solidFill>
                  <a:srgbClr val="5E5E5E"/>
                </a:solidFill>
                <a:latin typeface="Quicksand"/>
              </a:rPr>
              <a:t>If on diabetes medication, HbA1c &gt;=43 mmol/mol (6.1%)</a:t>
            </a:r>
          </a:p>
          <a:p>
            <a:pPr lvl="1">
              <a:buFont typeface="+mj-lt"/>
              <a:buAutoNum type="arabicPeriod"/>
            </a:pPr>
            <a:r>
              <a:rPr lang="en-GB" sz="1400" dirty="0">
                <a:solidFill>
                  <a:srgbClr val="5E5E5E"/>
                </a:solidFill>
                <a:latin typeface="Quicksand"/>
              </a:rPr>
              <a:t>If </a:t>
            </a:r>
            <a:r>
              <a:rPr lang="en-GB" sz="1400" b="1" dirty="0">
                <a:solidFill>
                  <a:srgbClr val="5E5E5E"/>
                </a:solidFill>
                <a:latin typeface="Quicksand"/>
              </a:rPr>
              <a:t>not </a:t>
            </a:r>
            <a:r>
              <a:rPr lang="en-GB" sz="1400" dirty="0">
                <a:solidFill>
                  <a:srgbClr val="5E5E5E"/>
                </a:solidFill>
                <a:latin typeface="Quicksand"/>
              </a:rPr>
              <a:t>on diabetes medication, HbA1c &gt;=48 mmol/mol (6.5%)</a:t>
            </a:r>
          </a:p>
          <a:p>
            <a:pPr lvl="1">
              <a:buFont typeface="+mj-lt"/>
              <a:buAutoNum type="arabicPeriod"/>
            </a:pPr>
            <a:r>
              <a:rPr lang="en-GB" sz="1400" dirty="0">
                <a:solidFill>
                  <a:srgbClr val="5E5E5E"/>
                </a:solidFill>
                <a:latin typeface="Quicksand"/>
              </a:rPr>
              <a:t>In all cases, HbA1c must be &lt;=87 mmol/mol (10.1%) </a:t>
            </a:r>
          </a:p>
          <a:p>
            <a:endParaRPr lang="en-GB" sz="2000" dirty="0"/>
          </a:p>
        </p:txBody>
      </p:sp>
      <p:sp>
        <p:nvSpPr>
          <p:cNvPr id="6" name="Text Placeholder 12">
            <a:extLst>
              <a:ext uri="{FF2B5EF4-FFF2-40B4-BE49-F238E27FC236}">
                <a16:creationId xmlns:a16="http://schemas.microsoft.com/office/drawing/2014/main" id="{3C7D5150-F7BF-1940-88CA-266CB01064F5}"/>
              </a:ext>
            </a:extLst>
          </p:cNvPr>
          <p:cNvSpPr txBox="1">
            <a:spLocks/>
          </p:cNvSpPr>
          <p:nvPr/>
        </p:nvSpPr>
        <p:spPr>
          <a:xfrm>
            <a:off x="6305385" y="2173704"/>
            <a:ext cx="4187024" cy="3276600"/>
          </a:xfrm>
          <a:prstGeom prst="rect">
            <a:avLst/>
          </a:prstGeom>
        </p:spPr>
        <p:txBody>
          <a:bodyPr>
            <a:normAutofit fontScale="850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Font typeface="Arial" panose="020B0604020202020204" pitchFamily="34" charset="0"/>
              <a:buChar char="•"/>
            </a:pPr>
            <a:r>
              <a:rPr lang="en-GB" sz="1600" dirty="0">
                <a:solidFill>
                  <a:srgbClr val="5E5E5E"/>
                </a:solidFill>
                <a:latin typeface="Quicksand"/>
              </a:rPr>
              <a:t>Current insulin user </a:t>
            </a:r>
          </a:p>
          <a:p>
            <a:pPr>
              <a:buFont typeface="Arial" panose="020B0604020202020204" pitchFamily="34" charset="0"/>
              <a:buChar char="•"/>
            </a:pPr>
            <a:r>
              <a:rPr lang="en-GB" sz="1600" dirty="0">
                <a:solidFill>
                  <a:srgbClr val="5E5E5E"/>
                </a:solidFill>
                <a:latin typeface="Quicksand"/>
              </a:rPr>
              <a:t>Currently breastfeeding </a:t>
            </a:r>
          </a:p>
          <a:p>
            <a:pPr>
              <a:buFont typeface="Arial" panose="020B0604020202020204" pitchFamily="34" charset="0"/>
              <a:buChar char="•"/>
            </a:pPr>
            <a:r>
              <a:rPr lang="en-GB" sz="1600" dirty="0">
                <a:solidFill>
                  <a:srgbClr val="5E5E5E"/>
                </a:solidFill>
                <a:latin typeface="Quicksand"/>
              </a:rPr>
              <a:t>Pregnant or planning pregnancy within 6 </a:t>
            </a:r>
            <a:r>
              <a:rPr lang="en-GB" sz="1600" dirty="0" err="1">
                <a:solidFill>
                  <a:srgbClr val="5E5E5E"/>
                </a:solidFill>
                <a:latin typeface="Quicksand"/>
              </a:rPr>
              <a:t>mths</a:t>
            </a:r>
            <a:r>
              <a:rPr lang="en-GB" sz="1600" dirty="0">
                <a:solidFill>
                  <a:srgbClr val="5E5E5E"/>
                </a:solidFill>
                <a:latin typeface="Quicksand"/>
              </a:rPr>
              <a:t> </a:t>
            </a:r>
          </a:p>
          <a:p>
            <a:pPr>
              <a:buFont typeface="Arial" panose="020B0604020202020204" pitchFamily="34" charset="0"/>
              <a:buChar char="•"/>
            </a:pPr>
            <a:r>
              <a:rPr lang="en-GB" sz="1600" dirty="0">
                <a:solidFill>
                  <a:srgbClr val="5E5E5E"/>
                </a:solidFill>
                <a:latin typeface="Quicksand"/>
              </a:rPr>
              <a:t>Heart attack or stroke in last 6 months; severe heart failure (New York Heart Association grade 3 or 4); severe renal impairment (most recent eGFR &lt;30mls/min/1.73m2); active liver disease (not including NAFLD); active substance use disorder; active eating disorder; porphyria; or known proliferative retinopathy that has not been treated </a:t>
            </a:r>
          </a:p>
          <a:p>
            <a:pPr>
              <a:buFont typeface="Arial" panose="020B0604020202020204" pitchFamily="34" charset="0"/>
              <a:buChar char="•"/>
            </a:pPr>
            <a:r>
              <a:rPr lang="en-GB" sz="1600" dirty="0">
                <a:solidFill>
                  <a:srgbClr val="5E5E5E"/>
                </a:solidFill>
                <a:latin typeface="Quicksand"/>
              </a:rPr>
              <a:t>Had bariatric surgery</a:t>
            </a:r>
          </a:p>
          <a:p>
            <a:pPr>
              <a:buFont typeface="Arial" panose="020B0604020202020204" pitchFamily="34" charset="0"/>
              <a:buChar char="•"/>
            </a:pPr>
            <a:r>
              <a:rPr lang="en-GB" sz="1600" b="1" dirty="0">
                <a:solidFill>
                  <a:srgbClr val="5E5E5E"/>
                </a:solidFill>
                <a:latin typeface="Quicksand"/>
              </a:rPr>
              <a:t>Health professional assessment</a:t>
            </a:r>
            <a:r>
              <a:rPr lang="en-GB" sz="1600" dirty="0">
                <a:solidFill>
                  <a:srgbClr val="5E5E5E"/>
                </a:solidFill>
                <a:latin typeface="Quicksand"/>
              </a:rPr>
              <a:t>; </a:t>
            </a:r>
            <a:r>
              <a:rPr lang="en-GB" sz="1600" b="1" dirty="0">
                <a:solidFill>
                  <a:srgbClr val="5E5E5E"/>
                </a:solidFill>
                <a:latin typeface="Quicksand"/>
              </a:rPr>
              <a:t>or for whom safe and robust medications adjustment is not practical in a primary care setting</a:t>
            </a:r>
            <a:endParaRPr lang="en-GB" sz="1600" dirty="0">
              <a:solidFill>
                <a:srgbClr val="5E5E5E"/>
              </a:solidFill>
              <a:latin typeface="Quicksand"/>
            </a:endParaRPr>
          </a:p>
          <a:p>
            <a:pPr>
              <a:buFont typeface="Arial" panose="020B0604020202020204" pitchFamily="34" charset="0"/>
              <a:buChar char="•"/>
            </a:pPr>
            <a:endParaRPr lang="en-GB" sz="1600" dirty="0">
              <a:solidFill>
                <a:srgbClr val="5E5E5E"/>
              </a:solidFill>
              <a:latin typeface="Quicksand"/>
            </a:endParaRPr>
          </a:p>
        </p:txBody>
      </p:sp>
      <p:pic>
        <p:nvPicPr>
          <p:cNvPr id="7" name="Picture 6" descr="A blue and white logo&#10;&#10;Description automatically generated with low confidence">
            <a:extLst>
              <a:ext uri="{FF2B5EF4-FFF2-40B4-BE49-F238E27FC236}">
                <a16:creationId xmlns:a16="http://schemas.microsoft.com/office/drawing/2014/main" id="{D91855F8-11CF-9546-9FB4-E27B6C1E79D5}"/>
              </a:ext>
            </a:extLst>
          </p:cNvPr>
          <p:cNvPicPr>
            <a:picLocks noChangeAspect="1"/>
          </p:cNvPicPr>
          <p:nvPr/>
        </p:nvPicPr>
        <p:blipFill>
          <a:blip r:embed="rId2"/>
          <a:stretch>
            <a:fillRect/>
          </a:stretch>
        </p:blipFill>
        <p:spPr>
          <a:xfrm>
            <a:off x="10609881" y="79514"/>
            <a:ext cx="1582119" cy="637167"/>
          </a:xfrm>
          <a:prstGeom prst="rect">
            <a:avLst/>
          </a:prstGeom>
        </p:spPr>
      </p:pic>
    </p:spTree>
    <p:extLst>
      <p:ext uri="{BB962C8B-B14F-4D97-AF65-F5344CB8AC3E}">
        <p14:creationId xmlns:p14="http://schemas.microsoft.com/office/powerpoint/2010/main" val="312595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checkerboard(across)">
                                      <p:cBhvr>
                                        <p:cTn id="37" dur="500"/>
                                        <p:tgtEl>
                                          <p:spTgt spid="6">
                                            <p:txEl>
                                              <p:pRg st="0" end="0"/>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checkerboard(across)">
                                      <p:cBhvr>
                                        <p:cTn id="40" dur="500"/>
                                        <p:tgtEl>
                                          <p:spTgt spid="6">
                                            <p:txEl>
                                              <p:pRg st="1" end="1"/>
                                            </p:txEl>
                                          </p:spTgt>
                                        </p:tgtEl>
                                      </p:cBhvr>
                                    </p:animEffect>
                                  </p:childTnLst>
                                </p:cTn>
                              </p:par>
                              <p:par>
                                <p:cTn id="41" presetID="5" presetClass="entr" presetSubtype="10" fill="hold" nodeType="with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checkerboard(across)">
                                      <p:cBhvr>
                                        <p:cTn id="43" dur="500"/>
                                        <p:tgtEl>
                                          <p:spTgt spid="6">
                                            <p:txEl>
                                              <p:pRg st="2" end="2"/>
                                            </p:txEl>
                                          </p:spTgt>
                                        </p:tgtEl>
                                      </p:cBhvr>
                                    </p:animEffect>
                                  </p:childTnLst>
                                </p:cTn>
                              </p:par>
                              <p:par>
                                <p:cTn id="44" presetID="5" presetClass="entr" presetSubtype="10" fill="hold" nodeType="with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checkerboard(across)">
                                      <p:cBhvr>
                                        <p:cTn id="46" dur="500"/>
                                        <p:tgtEl>
                                          <p:spTgt spid="6">
                                            <p:txEl>
                                              <p:pRg st="3" end="3"/>
                                            </p:txEl>
                                          </p:spTgt>
                                        </p:tgtEl>
                                      </p:cBhvr>
                                    </p:animEffect>
                                  </p:childTnLst>
                                </p:cTn>
                              </p:par>
                              <p:par>
                                <p:cTn id="47" presetID="5" presetClass="entr" presetSubtype="10" fill="hold" nodeType="with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Effect transition="in" filter="checkerboard(across)">
                                      <p:cBhvr>
                                        <p:cTn id="49" dur="500"/>
                                        <p:tgtEl>
                                          <p:spTgt spid="6">
                                            <p:txEl>
                                              <p:pRg st="4" end="4"/>
                                            </p:txEl>
                                          </p:spTgt>
                                        </p:tgtEl>
                                      </p:cBhvr>
                                    </p:animEffect>
                                  </p:childTnLst>
                                </p:cTn>
                              </p:par>
                              <p:par>
                                <p:cTn id="50" presetID="5" presetClass="entr" presetSubtype="10" fill="hold" nodeType="withEffect">
                                  <p:stCondLst>
                                    <p:cond delay="0"/>
                                  </p:stCondLst>
                                  <p:childTnLst>
                                    <p:set>
                                      <p:cBhvr>
                                        <p:cTn id="51" dur="1" fill="hold">
                                          <p:stCondLst>
                                            <p:cond delay="0"/>
                                          </p:stCondLst>
                                        </p:cTn>
                                        <p:tgtEl>
                                          <p:spTgt spid="6">
                                            <p:txEl>
                                              <p:pRg st="5" end="5"/>
                                            </p:txEl>
                                          </p:spTgt>
                                        </p:tgtEl>
                                        <p:attrNameLst>
                                          <p:attrName>style.visibility</p:attrName>
                                        </p:attrNameLst>
                                      </p:cBhvr>
                                      <p:to>
                                        <p:strVal val="visible"/>
                                      </p:to>
                                    </p:set>
                                    <p:animEffect transition="in" filter="checkerboard(across)">
                                      <p:cBhvr>
                                        <p:cTn id="5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A85B8-755D-8D44-8B16-435481FBB57A}"/>
              </a:ext>
            </a:extLst>
          </p:cNvPr>
          <p:cNvSpPr txBox="1">
            <a:spLocks/>
          </p:cNvSpPr>
          <p:nvPr/>
        </p:nvSpPr>
        <p:spPr>
          <a:xfrm>
            <a:off x="1967863" y="575025"/>
            <a:ext cx="8076249" cy="685800"/>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Making a successful referral</a:t>
            </a:r>
          </a:p>
        </p:txBody>
      </p:sp>
      <p:sp>
        <p:nvSpPr>
          <p:cNvPr id="3" name="Rectangle: Rounded Corners 4">
            <a:extLst>
              <a:ext uri="{FF2B5EF4-FFF2-40B4-BE49-F238E27FC236}">
                <a16:creationId xmlns:a16="http://schemas.microsoft.com/office/drawing/2014/main" id="{C38E47EC-F4DF-FF4F-84D6-D4739F6BA177}"/>
              </a:ext>
            </a:extLst>
          </p:cNvPr>
          <p:cNvSpPr/>
          <p:nvPr/>
        </p:nvSpPr>
        <p:spPr>
          <a:xfrm>
            <a:off x="2133601" y="1485900"/>
            <a:ext cx="7914461" cy="1104900"/>
          </a:xfrm>
          <a:prstGeom prst="round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4">
              <a:defRPr/>
            </a:pPr>
            <a:endParaRPr lang="en-GB" sz="1200" b="1" dirty="0">
              <a:solidFill>
                <a:prstClr val="white"/>
              </a:solidFill>
              <a:latin typeface="Arial" panose="020B0604020202020204" pitchFamily="34" charset="0"/>
              <a:cs typeface="Arial" panose="020B0604020202020204" pitchFamily="34" charset="0"/>
            </a:endParaRPr>
          </a:p>
          <a:p>
            <a:pPr algn="ctr" defTabSz="457234">
              <a:defRPr/>
            </a:pPr>
            <a:r>
              <a:rPr lang="en-GB" sz="1600" b="1" dirty="0">
                <a:solidFill>
                  <a:srgbClr val="000000"/>
                </a:solidFill>
                <a:latin typeface="Arial" panose="020B0604020202020204" pitchFamily="34" charset="0"/>
                <a:cs typeface="Arial" panose="020B0604020202020204" pitchFamily="34" charset="0"/>
              </a:rPr>
              <a:t>Step 1: Identify &amp; invite eligible patients</a:t>
            </a:r>
          </a:p>
          <a:p>
            <a:pPr algn="ctr" defTabSz="457234">
              <a:defRPr/>
            </a:pPr>
            <a:r>
              <a:rPr lang="en-GB" sz="1400" b="1" dirty="0">
                <a:solidFill>
                  <a:srgbClr val="000000"/>
                </a:solidFill>
                <a:latin typeface="Arial" panose="020B0604020202020204" pitchFamily="34" charset="0"/>
                <a:cs typeface="Arial" panose="020B0604020202020204" pitchFamily="34" charset="0"/>
              </a:rPr>
              <a:t>Search, screen and invite: </a:t>
            </a:r>
            <a:r>
              <a:rPr lang="en-GB" sz="1400" dirty="0">
                <a:solidFill>
                  <a:srgbClr val="000000"/>
                </a:solidFill>
                <a:latin typeface="Arial" panose="020B0604020202020204" pitchFamily="34" charset="0"/>
                <a:cs typeface="Arial" panose="020B0604020202020204" pitchFamily="34" charset="0"/>
              </a:rPr>
              <a:t>searches, template SMS / letter, patient landing page</a:t>
            </a:r>
          </a:p>
          <a:p>
            <a:pPr algn="ctr" defTabSz="457234">
              <a:defRPr/>
            </a:pPr>
            <a:r>
              <a:rPr lang="en-GB" sz="1400" b="1" dirty="0">
                <a:solidFill>
                  <a:srgbClr val="000000"/>
                </a:solidFill>
                <a:latin typeface="Arial" panose="020B0604020202020204" pitchFamily="34" charset="0"/>
                <a:cs typeface="Arial" panose="020B0604020202020204" pitchFamily="34" charset="0"/>
              </a:rPr>
              <a:t>Opportunistically: </a:t>
            </a:r>
            <a:r>
              <a:rPr lang="en-GB" sz="1400" dirty="0">
                <a:solidFill>
                  <a:srgbClr val="000000"/>
                </a:solidFill>
                <a:latin typeface="Arial" panose="020B0604020202020204" pitchFamily="34" charset="0"/>
                <a:cs typeface="Arial" panose="020B0604020202020204" pitchFamily="34" charset="0"/>
              </a:rPr>
              <a:t>Discuss at diagnosis, annual review, patient request</a:t>
            </a:r>
          </a:p>
          <a:p>
            <a:pPr algn="ctr" defTabSz="457234">
              <a:defRPr/>
            </a:pPr>
            <a:r>
              <a:rPr lang="en-GB" sz="1400" b="1" dirty="0">
                <a:solidFill>
                  <a:srgbClr val="000000"/>
                </a:solidFill>
                <a:latin typeface="Arial" panose="020B0604020202020204" pitchFamily="34" charset="0"/>
                <a:cs typeface="Arial" panose="020B0604020202020204" pitchFamily="34" charset="0"/>
              </a:rPr>
              <a:t>Bespoke: </a:t>
            </a:r>
            <a:r>
              <a:rPr lang="en-GB" sz="1400" dirty="0">
                <a:solidFill>
                  <a:srgbClr val="000000"/>
                </a:solidFill>
                <a:latin typeface="Arial" panose="020B0604020202020204" pitchFamily="34" charset="0"/>
                <a:cs typeface="Arial" panose="020B0604020202020204" pitchFamily="34" charset="0"/>
              </a:rPr>
              <a:t>Patient event</a:t>
            </a:r>
            <a:endParaRPr lang="en-GB" sz="1400" b="1" dirty="0">
              <a:solidFill>
                <a:srgbClr val="000000"/>
              </a:solidFill>
              <a:latin typeface="Arial" panose="020B0604020202020204" pitchFamily="34" charset="0"/>
              <a:cs typeface="Arial" panose="020B0604020202020204" pitchFamily="34" charset="0"/>
            </a:endParaRPr>
          </a:p>
          <a:p>
            <a:pPr algn="ctr" defTabSz="457234">
              <a:defRPr/>
            </a:pPr>
            <a:endParaRPr lang="en-GB" sz="1200" b="1" dirty="0">
              <a:solidFill>
                <a:prstClr val="white"/>
              </a:solidFill>
              <a:latin typeface="Arial" panose="020B0604020202020204" pitchFamily="34" charset="0"/>
              <a:cs typeface="Arial" panose="020B0604020202020204" pitchFamily="34" charset="0"/>
            </a:endParaRPr>
          </a:p>
        </p:txBody>
      </p:sp>
      <p:sp>
        <p:nvSpPr>
          <p:cNvPr id="4" name="Rectangle: Rounded Corners 2">
            <a:extLst>
              <a:ext uri="{FF2B5EF4-FFF2-40B4-BE49-F238E27FC236}">
                <a16:creationId xmlns:a16="http://schemas.microsoft.com/office/drawing/2014/main" id="{899A4937-A710-6D4B-A37C-0610105C9044}"/>
              </a:ext>
            </a:extLst>
          </p:cNvPr>
          <p:cNvSpPr/>
          <p:nvPr/>
        </p:nvSpPr>
        <p:spPr>
          <a:xfrm>
            <a:off x="2129651" y="3040950"/>
            <a:ext cx="7914461" cy="1104900"/>
          </a:xfrm>
          <a:prstGeom prst="round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4">
              <a:defRPr/>
            </a:pPr>
            <a:endParaRPr lang="en-GB" sz="1200" b="1" dirty="0">
              <a:solidFill>
                <a:prstClr val="white"/>
              </a:solidFill>
              <a:latin typeface="Arial" panose="020B0604020202020204" pitchFamily="34" charset="0"/>
              <a:cs typeface="Arial" panose="020B0604020202020204" pitchFamily="34" charset="0"/>
            </a:endParaRPr>
          </a:p>
          <a:p>
            <a:pPr algn="ctr" defTabSz="457234">
              <a:defRPr/>
            </a:pPr>
            <a:r>
              <a:rPr lang="en-GB" sz="1600" b="1" dirty="0">
                <a:solidFill>
                  <a:srgbClr val="000000"/>
                </a:solidFill>
                <a:latin typeface="Arial" panose="020B0604020202020204" pitchFamily="34" charset="0"/>
                <a:cs typeface="Arial" panose="020B0604020202020204" pitchFamily="34" charset="0"/>
              </a:rPr>
              <a:t>Step 2: Referral appointment, including medications adjustments</a:t>
            </a:r>
          </a:p>
          <a:p>
            <a:pPr algn="ctr" defTabSz="457234">
              <a:defRPr/>
            </a:pPr>
            <a:r>
              <a:rPr lang="en-GB" sz="1400" b="1" dirty="0">
                <a:solidFill>
                  <a:srgbClr val="000000"/>
                </a:solidFill>
                <a:latin typeface="Arial" panose="020B0604020202020204" pitchFamily="34" charset="0"/>
                <a:cs typeface="Arial" panose="020B0604020202020204" pitchFamily="34" charset="0"/>
              </a:rPr>
              <a:t>Appointment (typically 15 mins):</a:t>
            </a:r>
            <a:r>
              <a:rPr lang="en-GB" sz="1400" dirty="0">
                <a:solidFill>
                  <a:srgbClr val="000000"/>
                </a:solidFill>
                <a:latin typeface="Arial" panose="020B0604020202020204" pitchFamily="34" charset="0"/>
                <a:cs typeface="Arial" panose="020B0604020202020204" pitchFamily="34" charset="0"/>
              </a:rPr>
              <a:t> Explain programme and discuss medication changes </a:t>
            </a:r>
          </a:p>
          <a:p>
            <a:pPr algn="ctr" defTabSz="457234">
              <a:defRPr/>
            </a:pPr>
            <a:r>
              <a:rPr lang="en-GB" sz="1400" dirty="0">
                <a:solidFill>
                  <a:srgbClr val="000000"/>
                </a:solidFill>
                <a:latin typeface="Arial" panose="020B0604020202020204" pitchFamily="34" charset="0"/>
                <a:cs typeface="Arial" panose="020B0604020202020204" pitchFamily="34" charset="0"/>
              </a:rPr>
              <a:t>Make patient aware medication changes to start on </a:t>
            </a:r>
            <a:r>
              <a:rPr lang="en-GB" sz="1400" b="1" dirty="0">
                <a:solidFill>
                  <a:srgbClr val="000000"/>
                </a:solidFill>
                <a:latin typeface="Arial" panose="020B0604020202020204" pitchFamily="34" charset="0"/>
                <a:cs typeface="Arial" panose="020B0604020202020204" pitchFamily="34" charset="0"/>
              </a:rPr>
              <a:t>day 1 of TDR</a:t>
            </a:r>
          </a:p>
          <a:p>
            <a:pPr algn="ctr" defTabSz="457234">
              <a:defRPr/>
            </a:pPr>
            <a:r>
              <a:rPr lang="en-GB" sz="1400" dirty="0">
                <a:solidFill>
                  <a:srgbClr val="000000"/>
                </a:solidFill>
                <a:latin typeface="Arial" panose="020B0604020202020204" pitchFamily="34" charset="0"/>
                <a:cs typeface="Arial" panose="020B0604020202020204" pitchFamily="34" charset="0"/>
              </a:rPr>
              <a:t>Provide patient with </a:t>
            </a:r>
            <a:r>
              <a:rPr lang="en-GB" sz="1400" b="1" dirty="0">
                <a:solidFill>
                  <a:srgbClr val="000000"/>
                </a:solidFill>
                <a:latin typeface="Arial" panose="020B0604020202020204" pitchFamily="34" charset="0"/>
                <a:cs typeface="Arial" panose="020B0604020202020204" pitchFamily="34" charset="0"/>
              </a:rPr>
              <a:t>copy of MAF</a:t>
            </a:r>
          </a:p>
          <a:p>
            <a:pPr algn="ctr" defTabSz="457234">
              <a:defRPr/>
            </a:pPr>
            <a:endParaRPr lang="en-GB" sz="1200" b="1" dirty="0">
              <a:solidFill>
                <a:prstClr val="white"/>
              </a:solidFill>
              <a:latin typeface="Arial" panose="020B0604020202020204" pitchFamily="34" charset="0"/>
              <a:cs typeface="Arial" panose="020B0604020202020204" pitchFamily="34" charset="0"/>
            </a:endParaRPr>
          </a:p>
        </p:txBody>
      </p:sp>
      <p:sp>
        <p:nvSpPr>
          <p:cNvPr id="5" name="Rectangle: Rounded Corners 3">
            <a:extLst>
              <a:ext uri="{FF2B5EF4-FFF2-40B4-BE49-F238E27FC236}">
                <a16:creationId xmlns:a16="http://schemas.microsoft.com/office/drawing/2014/main" id="{7DA614CF-230B-EF49-9C20-EFF4F57D8CFA}"/>
              </a:ext>
            </a:extLst>
          </p:cNvPr>
          <p:cNvSpPr/>
          <p:nvPr/>
        </p:nvSpPr>
        <p:spPr>
          <a:xfrm>
            <a:off x="2144891" y="4596000"/>
            <a:ext cx="7914461" cy="1104900"/>
          </a:xfrm>
          <a:prstGeom prst="roundRect">
            <a:avLst/>
          </a:prstGeom>
          <a:solidFill>
            <a:schemeClr val="accent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34">
              <a:defRPr/>
            </a:pPr>
            <a:endParaRPr lang="en-GB" sz="1200" b="1" dirty="0">
              <a:solidFill>
                <a:prstClr val="white"/>
              </a:solidFill>
              <a:latin typeface="Arial" panose="020B0604020202020204" pitchFamily="34" charset="0"/>
              <a:cs typeface="Arial" panose="020B0604020202020204" pitchFamily="34" charset="0"/>
            </a:endParaRPr>
          </a:p>
          <a:p>
            <a:pPr algn="ctr" defTabSz="457234">
              <a:defRPr/>
            </a:pPr>
            <a:r>
              <a:rPr lang="en-GB" sz="1600" b="1" dirty="0">
                <a:solidFill>
                  <a:srgbClr val="000000"/>
                </a:solidFill>
                <a:latin typeface="Arial" panose="020B0604020202020204" pitchFamily="34" charset="0"/>
                <a:cs typeface="Arial" panose="020B0604020202020204" pitchFamily="34" charset="0"/>
              </a:rPr>
              <a:t>Step 3: Send referral</a:t>
            </a:r>
          </a:p>
          <a:p>
            <a:pPr algn="ctr" defTabSz="457234">
              <a:defRPr/>
            </a:pPr>
            <a:r>
              <a:rPr lang="en-GB" sz="1200" dirty="0">
                <a:solidFill>
                  <a:srgbClr val="000000"/>
                </a:solidFill>
                <a:latin typeface="Arial" panose="020B0604020202020204" pitchFamily="34" charset="0"/>
                <a:cs typeface="Arial" panose="020B0604020202020204" pitchFamily="34" charset="0"/>
              </a:rPr>
              <a:t>Ensure all sections on referral form and MAF are fully completed and email to:</a:t>
            </a:r>
          </a:p>
          <a:p>
            <a:pPr algn="ctr" defTabSz="457234">
              <a:defRPr/>
            </a:pPr>
            <a:r>
              <a:rPr lang="en-GB" sz="1400" b="1" dirty="0">
                <a:solidFill>
                  <a:prstClr val="white"/>
                </a:solidFill>
                <a:latin typeface="Arial" panose="020B0604020202020204" pitchFamily="34" charset="0"/>
                <a:cs typeface="Arial" panose="020B0604020202020204" pitchFamily="34" charset="0"/>
                <a:hlinkClick r:id="rId2"/>
              </a:rPr>
              <a:t>momenta.t2dr-syks@nhs.net</a:t>
            </a:r>
            <a:endParaRPr lang="en-GB" sz="1200" b="1" dirty="0">
              <a:solidFill>
                <a:prstClr val="white"/>
              </a:solidFill>
              <a:latin typeface="Arial" panose="020B0604020202020204" pitchFamily="34" charset="0"/>
              <a:cs typeface="Arial" panose="020B0604020202020204" pitchFamily="34" charset="0"/>
            </a:endParaRPr>
          </a:p>
        </p:txBody>
      </p:sp>
      <p:pic>
        <p:nvPicPr>
          <p:cNvPr id="6" name="Picture 5" descr="A blue and white logo&#10;&#10;Description automatically generated with low confidence">
            <a:extLst>
              <a:ext uri="{FF2B5EF4-FFF2-40B4-BE49-F238E27FC236}">
                <a16:creationId xmlns:a16="http://schemas.microsoft.com/office/drawing/2014/main" id="{233FC07F-0E51-A942-B624-B93FC2D447C6}"/>
              </a:ext>
            </a:extLst>
          </p:cNvPr>
          <p:cNvPicPr>
            <a:picLocks noChangeAspect="1"/>
          </p:cNvPicPr>
          <p:nvPr/>
        </p:nvPicPr>
        <p:blipFill>
          <a:blip r:embed="rId3"/>
          <a:stretch>
            <a:fillRect/>
          </a:stretch>
        </p:blipFill>
        <p:spPr>
          <a:xfrm>
            <a:off x="10528853" y="86733"/>
            <a:ext cx="1582119" cy="637167"/>
          </a:xfrm>
          <a:prstGeom prst="rect">
            <a:avLst/>
          </a:prstGeom>
        </p:spPr>
      </p:pic>
    </p:spTree>
    <p:extLst>
      <p:ext uri="{BB962C8B-B14F-4D97-AF65-F5344CB8AC3E}">
        <p14:creationId xmlns:p14="http://schemas.microsoft.com/office/powerpoint/2010/main" val="337193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50773-FE5A-2D4E-9176-CF8649ABC46B}"/>
              </a:ext>
            </a:extLst>
          </p:cNvPr>
          <p:cNvSpPr>
            <a:spLocks noGrp="1"/>
          </p:cNvSpPr>
          <p:nvPr>
            <p:ph type="title"/>
          </p:nvPr>
        </p:nvSpPr>
        <p:spPr/>
        <p:txBody>
          <a:bodyPr/>
          <a:lstStyle/>
          <a:p>
            <a:r>
              <a:rPr lang="en-US" dirty="0" err="1"/>
              <a:t>Mr</a:t>
            </a:r>
            <a:r>
              <a:rPr lang="en-US" dirty="0"/>
              <a:t> KB </a:t>
            </a:r>
          </a:p>
        </p:txBody>
      </p:sp>
      <p:sp>
        <p:nvSpPr>
          <p:cNvPr id="3" name="Content Placeholder 2">
            <a:extLst>
              <a:ext uri="{FF2B5EF4-FFF2-40B4-BE49-F238E27FC236}">
                <a16:creationId xmlns:a16="http://schemas.microsoft.com/office/drawing/2014/main" id="{DD0B9FAB-117B-C24A-BA47-5BDD3556E3F4}"/>
              </a:ext>
            </a:extLst>
          </p:cNvPr>
          <p:cNvSpPr>
            <a:spLocks noGrp="1"/>
          </p:cNvSpPr>
          <p:nvPr>
            <p:ph sz="half" idx="1"/>
          </p:nvPr>
        </p:nvSpPr>
        <p:spPr>
          <a:xfrm>
            <a:off x="1298448" y="2560320"/>
            <a:ext cx="4718304" cy="3554730"/>
          </a:xfrm>
        </p:spPr>
        <p:txBody>
          <a:bodyPr>
            <a:normAutofit fontScale="77500" lnSpcReduction="20000"/>
          </a:bodyPr>
          <a:lstStyle/>
          <a:p>
            <a:r>
              <a:rPr lang="en-US" dirty="0"/>
              <a:t>54 Years </a:t>
            </a:r>
          </a:p>
          <a:p>
            <a:r>
              <a:rPr lang="en-US" dirty="0"/>
              <a:t>Medically retired</a:t>
            </a:r>
          </a:p>
          <a:p>
            <a:r>
              <a:rPr lang="en-US" dirty="0"/>
              <a:t>Fracture of tibia and fibula  1989</a:t>
            </a:r>
          </a:p>
          <a:p>
            <a:r>
              <a:rPr lang="en-US" dirty="0"/>
              <a:t>OA Knees under Ortho </a:t>
            </a:r>
          </a:p>
          <a:p>
            <a:r>
              <a:rPr lang="en-US" dirty="0"/>
              <a:t>Hypertension  2013</a:t>
            </a:r>
          </a:p>
          <a:p>
            <a:r>
              <a:rPr lang="en-US" dirty="0"/>
              <a:t>T2DM diagnosed 2020</a:t>
            </a:r>
          </a:p>
          <a:p>
            <a:r>
              <a:rPr lang="en-US" dirty="0"/>
              <a:t>Weight  141.1kg, Height 177cm, BMI 45.2.</a:t>
            </a:r>
          </a:p>
          <a:p>
            <a:r>
              <a:rPr lang="en-US" dirty="0"/>
              <a:t>HbA1c 60  </a:t>
            </a:r>
          </a:p>
          <a:p>
            <a:r>
              <a:rPr lang="en-US" dirty="0"/>
              <a:t>FH of T2DM – Brother </a:t>
            </a:r>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DFBC5933-7F96-4A90-8181-02B755C0D372}"/>
              </a:ext>
            </a:extLst>
          </p:cNvPr>
          <p:cNvSpPr>
            <a:spLocks noGrp="1"/>
          </p:cNvSpPr>
          <p:nvPr>
            <p:ph sz="half" idx="2"/>
          </p:nvPr>
        </p:nvSpPr>
        <p:spPr>
          <a:xfrm>
            <a:off x="6181344" y="2560320"/>
            <a:ext cx="5134356" cy="3310128"/>
          </a:xfrm>
        </p:spPr>
        <p:txBody>
          <a:bodyPr>
            <a:normAutofit fontScale="77500" lnSpcReduction="20000"/>
          </a:bodyPr>
          <a:lstStyle/>
          <a:p>
            <a:r>
              <a:rPr lang="en-GB" dirty="0"/>
              <a:t>Medications </a:t>
            </a:r>
          </a:p>
          <a:p>
            <a:pPr marL="0" indent="0">
              <a:buNone/>
            </a:pPr>
            <a:r>
              <a:rPr lang="en-GB" dirty="0"/>
              <a:t>       Mometasone 50mcgs/dose nasal spray</a:t>
            </a:r>
          </a:p>
          <a:p>
            <a:pPr marL="0" indent="0">
              <a:buNone/>
            </a:pPr>
            <a:r>
              <a:rPr lang="en-GB" dirty="0"/>
              <a:t>       Pregabalin 150mgs bd</a:t>
            </a:r>
          </a:p>
          <a:p>
            <a:pPr marL="0" indent="0">
              <a:buNone/>
            </a:pPr>
            <a:r>
              <a:rPr lang="en-GB" dirty="0"/>
              <a:t>       Amlodipine 10mgs od</a:t>
            </a:r>
          </a:p>
          <a:p>
            <a:pPr marL="0" indent="0">
              <a:buNone/>
            </a:pPr>
            <a:r>
              <a:rPr lang="en-GB" dirty="0"/>
              <a:t>       Co-codamol 30/500  1-2 </a:t>
            </a:r>
            <a:r>
              <a:rPr lang="en-GB" dirty="0" err="1"/>
              <a:t>qds</a:t>
            </a:r>
            <a:r>
              <a:rPr lang="en-GB" dirty="0"/>
              <a:t> prn</a:t>
            </a:r>
          </a:p>
          <a:p>
            <a:pPr marL="0" indent="0">
              <a:buNone/>
            </a:pPr>
            <a:r>
              <a:rPr lang="en-GB" dirty="0"/>
              <a:t>       Doxazosin 1mgs bd</a:t>
            </a:r>
          </a:p>
          <a:p>
            <a:pPr marL="0" indent="0">
              <a:buNone/>
            </a:pPr>
            <a:r>
              <a:rPr lang="en-GB" dirty="0"/>
              <a:t>       Ibuprofen Gel PRN </a:t>
            </a:r>
          </a:p>
          <a:p>
            <a:pPr marL="0" indent="0">
              <a:buNone/>
            </a:pPr>
            <a:r>
              <a:rPr lang="en-GB" dirty="0"/>
              <a:t>       Metformin 1grams bd</a:t>
            </a:r>
          </a:p>
          <a:p>
            <a:pPr marL="0" indent="0">
              <a:buNone/>
            </a:pPr>
            <a:r>
              <a:rPr lang="en-GB" dirty="0"/>
              <a:t>       Sitagliptin 100mgs od</a:t>
            </a:r>
          </a:p>
        </p:txBody>
      </p:sp>
    </p:spTree>
    <p:extLst>
      <p:ext uri="{BB962C8B-B14F-4D97-AF65-F5344CB8AC3E}">
        <p14:creationId xmlns:p14="http://schemas.microsoft.com/office/powerpoint/2010/main" val="66115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 calcmode="lin" valueType="num">
                                      <p:cBhvr additive="base">
                                        <p:cTn id="3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 calcmode="lin" valueType="num">
                                      <p:cBhvr additive="base">
                                        <p:cTn id="40"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 calcmode="lin" valueType="num">
                                      <p:cBhvr additive="base">
                                        <p:cTn id="4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 calcmode="lin" valueType="num">
                                      <p:cBhvr additive="base">
                                        <p:cTn id="4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4" end="4"/>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4">
                                            <p:txEl>
                                              <p:pRg st="5" end="5"/>
                                            </p:txEl>
                                          </p:spTgt>
                                        </p:tgtEl>
                                        <p:attrNameLst>
                                          <p:attrName>style.visibility</p:attrName>
                                        </p:attrNameLst>
                                      </p:cBhvr>
                                      <p:to>
                                        <p:strVal val="visible"/>
                                      </p:to>
                                    </p:set>
                                    <p:anim calcmode="lin" valueType="num">
                                      <p:cBhvr additive="base">
                                        <p:cTn id="5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5" end="5"/>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4">
                                            <p:txEl>
                                              <p:pRg st="6" end="6"/>
                                            </p:txEl>
                                          </p:spTgt>
                                        </p:tgtEl>
                                        <p:attrNameLst>
                                          <p:attrName>style.visibility</p:attrName>
                                        </p:attrNameLst>
                                      </p:cBhvr>
                                      <p:to>
                                        <p:strVal val="visible"/>
                                      </p:to>
                                    </p:set>
                                    <p:anim calcmode="lin" valueType="num">
                                      <p:cBhvr additive="base">
                                        <p:cTn id="56"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 calcmode="lin" valueType="num">
                                      <p:cBhvr additive="base">
                                        <p:cTn id="6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4">
                                            <p:txEl>
                                              <p:pRg st="7" end="7"/>
                                            </p:txEl>
                                          </p:spTgt>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4">
                                            <p:txEl>
                                              <p:pRg st="8" end="8"/>
                                            </p:txEl>
                                          </p:spTgt>
                                        </p:tgtEl>
                                        <p:attrNameLst>
                                          <p:attrName>style.visibility</p:attrName>
                                        </p:attrNameLst>
                                      </p:cBhvr>
                                      <p:to>
                                        <p:strVal val="visible"/>
                                      </p:to>
                                    </p:set>
                                    <p:anim calcmode="lin" valueType="num">
                                      <p:cBhvr additive="base">
                                        <p:cTn id="64"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title="Mentimeter - Interactive Presentations">
                <a:extLst>
                  <a:ext uri="{FF2B5EF4-FFF2-40B4-BE49-F238E27FC236}">
                    <a16:creationId xmlns:a16="http://schemas.microsoft.com/office/drawing/2014/main" id="{132680BA-D233-7941-A473-1D69CB780F63}"/>
                  </a:ext>
                </a:extLst>
              </p:cNvPr>
              <p:cNvGraphicFramePr>
                <a:graphicFrameLocks noGrp="1"/>
              </p:cNvGraphicFramePr>
              <p:nvPr/>
            </p:nvGraphicFramePr>
            <p:xfrm>
              <a:off x="381000" y="215899"/>
              <a:ext cx="11430000" cy="64262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3" name="Add-in 2" title="Mentimeter - Interactive Presentations">
                <a:extLst>
                  <a:ext uri="{FF2B5EF4-FFF2-40B4-BE49-F238E27FC236}">
                    <a16:creationId xmlns:a16="http://schemas.microsoft.com/office/drawing/2014/main" id="{132680BA-D233-7941-A473-1D69CB780F63}"/>
                  </a:ext>
                </a:extLst>
              </p:cNvPr>
              <p:cNvPicPr>
                <a:picLocks noGrp="1" noRot="1" noChangeAspect="1" noMove="1" noResize="1" noEditPoints="1" noAdjustHandles="1" noChangeArrowheads="1" noChangeShapeType="1"/>
              </p:cNvPicPr>
              <p:nvPr/>
            </p:nvPicPr>
            <p:blipFill>
              <a:blip r:embed="rId4"/>
              <a:stretch>
                <a:fillRect/>
              </a:stretch>
            </p:blipFill>
            <p:spPr>
              <a:xfrm>
                <a:off x="381000" y="215899"/>
                <a:ext cx="11430000" cy="6426200"/>
              </a:xfrm>
              <a:prstGeom prst="rect">
                <a:avLst/>
              </a:prstGeom>
            </p:spPr>
          </p:pic>
        </mc:Fallback>
      </mc:AlternateContent>
    </p:spTree>
    <p:extLst>
      <p:ext uri="{BB962C8B-B14F-4D97-AF65-F5344CB8AC3E}">
        <p14:creationId xmlns:p14="http://schemas.microsoft.com/office/powerpoint/2010/main" val="2161421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1B5EFF8D-5B9F-45F5-A82E-888AA35141A2}"/>
              </a:ext>
            </a:extLst>
          </p:cNvPr>
          <p:cNvSpPr/>
          <p:nvPr/>
        </p:nvSpPr>
        <p:spPr>
          <a:xfrm>
            <a:off x="1" y="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Tree>
    <p:extLst>
      <p:ext uri="{BB962C8B-B14F-4D97-AF65-F5344CB8AC3E}">
        <p14:creationId xmlns:p14="http://schemas.microsoft.com/office/powerpoint/2010/main" val="4265907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C0910EBC-46EE-E544-ABFF-A1E97A83F243}"/>
              </a:ext>
            </a:extLst>
          </p:cNvPr>
          <p:cNvSpPr txBox="1"/>
          <p:nvPr/>
        </p:nvSpPr>
        <p:spPr>
          <a:xfrm>
            <a:off x="1251309" y="1483469"/>
            <a:ext cx="9411087" cy="2872581"/>
          </a:xfrm>
          <a:prstGeom prst="rect">
            <a:avLst/>
          </a:prstGeom>
        </p:spPr>
        <p:txBody>
          <a:bodyPr lIns="0" tIns="0" rIns="0" bIns="0" rtlCol="0" anchor="t">
            <a:spAutoFit/>
          </a:bodyPr>
          <a:lstStyle/>
          <a:p>
            <a:pPr algn="ctr">
              <a:lnSpc>
                <a:spcPts val="7333"/>
              </a:lnSpc>
            </a:pPr>
            <a:r>
              <a:rPr lang="en-US" sz="6666" dirty="0">
                <a:latin typeface="Garet"/>
              </a:rPr>
              <a:t>James Ball</a:t>
            </a:r>
          </a:p>
          <a:p>
            <a:pPr algn="ctr">
              <a:lnSpc>
                <a:spcPts val="5134"/>
              </a:lnSpc>
            </a:pPr>
            <a:r>
              <a:rPr lang="en-US" sz="4667" dirty="0">
                <a:latin typeface="Garet"/>
              </a:rPr>
              <a:t>Diabetes Health and Wellbeing Coach</a:t>
            </a:r>
          </a:p>
          <a:p>
            <a:pPr algn="ctr">
              <a:lnSpc>
                <a:spcPts val="2053"/>
              </a:lnSpc>
            </a:pPr>
            <a:endParaRPr lang="en-US" sz="4667" dirty="0">
              <a:latin typeface="Garet"/>
            </a:endParaRPr>
          </a:p>
          <a:p>
            <a:pPr algn="ctr">
              <a:lnSpc>
                <a:spcPts val="2787"/>
              </a:lnSpc>
            </a:pPr>
            <a:r>
              <a:rPr lang="en-US" sz="2533" dirty="0">
                <a:latin typeface="Garet"/>
              </a:rPr>
              <a:t>james.ball12@nhs.net </a:t>
            </a:r>
          </a:p>
        </p:txBody>
      </p:sp>
      <p:sp>
        <p:nvSpPr>
          <p:cNvPr id="3" name="Freeform 5">
            <a:extLst>
              <a:ext uri="{FF2B5EF4-FFF2-40B4-BE49-F238E27FC236}">
                <a16:creationId xmlns:a16="http://schemas.microsoft.com/office/drawing/2014/main" id="{E0F09204-B373-E640-B594-EF21521D1B9E}"/>
              </a:ext>
            </a:extLst>
          </p:cNvPr>
          <p:cNvSpPr/>
          <p:nvPr/>
        </p:nvSpPr>
        <p:spPr>
          <a:xfrm>
            <a:off x="8279506" y="5417455"/>
            <a:ext cx="1703287" cy="607506"/>
          </a:xfrm>
          <a:custGeom>
            <a:avLst/>
            <a:gdLst/>
            <a:ahLst/>
            <a:cxnLst/>
            <a:rect l="l" t="t" r="r" b="b"/>
            <a:pathLst>
              <a:path w="2554931" h="911259">
                <a:moveTo>
                  <a:pt x="0" y="0"/>
                </a:moveTo>
                <a:lnTo>
                  <a:pt x="2554931" y="0"/>
                </a:lnTo>
                <a:lnTo>
                  <a:pt x="2554931" y="911259"/>
                </a:lnTo>
                <a:lnTo>
                  <a:pt x="0" y="911259"/>
                </a:lnTo>
                <a:lnTo>
                  <a:pt x="0" y="0"/>
                </a:lnTo>
                <a:close/>
              </a:path>
            </a:pathLst>
          </a:custGeom>
          <a:blipFill>
            <a:blip r:embed="rId3"/>
            <a:stretch>
              <a:fillRect/>
            </a:stretch>
          </a:blipFill>
        </p:spPr>
      </p:sp>
      <p:sp>
        <p:nvSpPr>
          <p:cNvPr id="4" name="Freeform 6">
            <a:extLst>
              <a:ext uri="{FF2B5EF4-FFF2-40B4-BE49-F238E27FC236}">
                <a16:creationId xmlns:a16="http://schemas.microsoft.com/office/drawing/2014/main" id="{358626FF-6155-BB4F-8707-8682A7C661C7}"/>
              </a:ext>
            </a:extLst>
          </p:cNvPr>
          <p:cNvSpPr/>
          <p:nvPr/>
        </p:nvSpPr>
        <p:spPr>
          <a:xfrm>
            <a:off x="2149888" y="5417455"/>
            <a:ext cx="1704131" cy="591261"/>
          </a:xfrm>
          <a:custGeom>
            <a:avLst/>
            <a:gdLst/>
            <a:ahLst/>
            <a:cxnLst/>
            <a:rect l="l" t="t" r="r" b="b"/>
            <a:pathLst>
              <a:path w="2556197" h="886892">
                <a:moveTo>
                  <a:pt x="0" y="0"/>
                </a:moveTo>
                <a:lnTo>
                  <a:pt x="2556197" y="0"/>
                </a:lnTo>
                <a:lnTo>
                  <a:pt x="2556197" y="886893"/>
                </a:lnTo>
                <a:lnTo>
                  <a:pt x="0" y="886893"/>
                </a:lnTo>
                <a:lnTo>
                  <a:pt x="0" y="0"/>
                </a:lnTo>
                <a:close/>
              </a:path>
            </a:pathLst>
          </a:custGeom>
          <a:blipFill>
            <a:blip r:embed="rId4"/>
            <a:stretch>
              <a:fillRect/>
            </a:stretch>
          </a:blipFill>
        </p:spPr>
      </p:sp>
    </p:spTree>
    <p:extLst>
      <p:ext uri="{BB962C8B-B14F-4D97-AF65-F5344CB8AC3E}">
        <p14:creationId xmlns:p14="http://schemas.microsoft.com/office/powerpoint/2010/main" val="74159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C98B-913A-3640-9001-B04634088648}"/>
              </a:ext>
            </a:extLst>
          </p:cNvPr>
          <p:cNvSpPr>
            <a:spLocks noGrp="1"/>
          </p:cNvSpPr>
          <p:nvPr>
            <p:ph type="title"/>
          </p:nvPr>
        </p:nvSpPr>
        <p:spPr/>
        <p:txBody>
          <a:bodyPr/>
          <a:lstStyle/>
          <a:p>
            <a:r>
              <a:rPr lang="en-US" dirty="0"/>
              <a:t>Diabetes Update</a:t>
            </a:r>
          </a:p>
        </p:txBody>
      </p:sp>
      <p:sp>
        <p:nvSpPr>
          <p:cNvPr id="3" name="Content Placeholder 2">
            <a:extLst>
              <a:ext uri="{FF2B5EF4-FFF2-40B4-BE49-F238E27FC236}">
                <a16:creationId xmlns:a16="http://schemas.microsoft.com/office/drawing/2014/main" id="{0F9E9C30-C785-4D4D-B089-9B44158A092C}"/>
              </a:ext>
            </a:extLst>
          </p:cNvPr>
          <p:cNvSpPr>
            <a:spLocks noGrp="1"/>
          </p:cNvSpPr>
          <p:nvPr>
            <p:ph idx="1"/>
          </p:nvPr>
        </p:nvSpPr>
        <p:spPr/>
        <p:txBody>
          <a:bodyPr>
            <a:normAutofit/>
          </a:bodyPr>
          <a:lstStyle/>
          <a:p>
            <a:r>
              <a:rPr lang="en-US" sz="4000" b="1" dirty="0"/>
              <a:t>Prevention</a:t>
            </a:r>
          </a:p>
          <a:p>
            <a:r>
              <a:rPr lang="en-US" sz="4000" b="1" dirty="0"/>
              <a:t>Remission</a:t>
            </a:r>
          </a:p>
          <a:p>
            <a:r>
              <a:rPr lang="en-US" sz="4000" b="1" dirty="0"/>
              <a:t>Treatment</a:t>
            </a:r>
          </a:p>
        </p:txBody>
      </p:sp>
    </p:spTree>
    <p:extLst>
      <p:ext uri="{BB962C8B-B14F-4D97-AF65-F5344CB8AC3E}">
        <p14:creationId xmlns:p14="http://schemas.microsoft.com/office/powerpoint/2010/main" val="1145209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id="{9F1F6E2E-E2E7-4689-9E5D-51F37CB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B728A18-FF26-43E9-AF31-9608EBA3D5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0" name="Picture 19">
              <a:extLst>
                <a:ext uri="{FF2B5EF4-FFF2-40B4-BE49-F238E27FC236}">
                  <a16:creationId xmlns:a16="http://schemas.microsoft.com/office/drawing/2014/main" id="{D418D479-7A49-4E09-A270-87C36ABE505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F55AC523-B142-409D-BB68-747EDDCE6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98FD6A06-A68E-49C5-8F1D-8945DD8C00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A6794A3D-A7E9-4DC9-98E4-02104E24AC3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8566DF08-8999-4248-89C8-389A337A33F2}"/>
              </a:ext>
            </a:extLst>
          </p:cNvPr>
          <p:cNvSpPr>
            <a:spLocks noGrp="1"/>
          </p:cNvSpPr>
          <p:nvPr>
            <p:ph type="title"/>
          </p:nvPr>
        </p:nvSpPr>
        <p:spPr>
          <a:xfrm>
            <a:off x="6553770" y="1041401"/>
            <a:ext cx="4538526" cy="2345264"/>
          </a:xfrm>
        </p:spPr>
        <p:txBody>
          <a:bodyPr vert="horz" lIns="91440" tIns="45720" rIns="91440" bIns="45720" rtlCol="0" anchor="b">
            <a:normAutofit/>
          </a:bodyPr>
          <a:lstStyle/>
          <a:p>
            <a:r>
              <a:rPr lang="en-US" sz="5400"/>
              <a:t>Message 2: </a:t>
            </a:r>
          </a:p>
        </p:txBody>
      </p:sp>
      <p:sp>
        <p:nvSpPr>
          <p:cNvPr id="3" name="Text Placeholder 2">
            <a:extLst>
              <a:ext uri="{FF2B5EF4-FFF2-40B4-BE49-F238E27FC236}">
                <a16:creationId xmlns:a16="http://schemas.microsoft.com/office/drawing/2014/main" id="{C6611216-D785-3E4B-8F6F-DD6960C80D56}"/>
              </a:ext>
            </a:extLst>
          </p:cNvPr>
          <p:cNvSpPr>
            <a:spLocks noGrp="1"/>
          </p:cNvSpPr>
          <p:nvPr>
            <p:ph type="body" idx="1"/>
          </p:nvPr>
        </p:nvSpPr>
        <p:spPr>
          <a:xfrm>
            <a:off x="6579045" y="3657596"/>
            <a:ext cx="4513252" cy="1933463"/>
          </a:xfrm>
        </p:spPr>
        <p:txBody>
          <a:bodyPr vert="horz" lIns="91440" tIns="45720" rIns="91440" bIns="45720" rtlCol="0" anchor="t">
            <a:normAutofit/>
          </a:bodyPr>
          <a:lstStyle/>
          <a:p>
            <a:r>
              <a:rPr lang="en-US" sz="2100" dirty="0"/>
              <a:t>T2DM Remission is possible for a good majority of patients who has had T2DM for 6 years or less</a:t>
            </a:r>
          </a:p>
        </p:txBody>
      </p:sp>
      <p:sp>
        <p:nvSpPr>
          <p:cNvPr id="25" name="Rectangle 24">
            <a:extLst>
              <a:ext uri="{FF2B5EF4-FFF2-40B4-BE49-F238E27FC236}">
                <a16:creationId xmlns:a16="http://schemas.microsoft.com/office/drawing/2014/main" id="{7731DD8B-7A0A-47A0-BF6B-EBB4F970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cademic Vocabulary Set 1 Flashcards | Quizlet | Emoji images, Funny  emoticons, Funny emoji faces">
            <a:extLst>
              <a:ext uri="{FF2B5EF4-FFF2-40B4-BE49-F238E27FC236}">
                <a16:creationId xmlns:a16="http://schemas.microsoft.com/office/drawing/2014/main" id="{9463098E-7110-7348-9DEB-169704CE46C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2998" r="-1" b="4421"/>
          <a:stretch/>
        </p:blipFill>
        <p:spPr bwMode="auto">
          <a:xfrm>
            <a:off x="1412683" y="1410208"/>
            <a:ext cx="4348925"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10A370BF-9768-4FA0-8887-C3777F3A9C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9771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AAF5-7822-EB47-8D46-6C6D1B837D98}"/>
              </a:ext>
            </a:extLst>
          </p:cNvPr>
          <p:cNvSpPr>
            <a:spLocks noGrp="1"/>
          </p:cNvSpPr>
          <p:nvPr>
            <p:ph type="title"/>
          </p:nvPr>
        </p:nvSpPr>
        <p:spPr/>
        <p:txBody>
          <a:bodyPr>
            <a:normAutofit/>
          </a:bodyPr>
          <a:lstStyle/>
          <a:p>
            <a:r>
              <a:rPr lang="en-US" sz="4800" b="1" dirty="0"/>
              <a:t>Type 2 Diabetes Treatment</a:t>
            </a:r>
          </a:p>
        </p:txBody>
      </p:sp>
      <p:sp>
        <p:nvSpPr>
          <p:cNvPr id="4" name="Text Placeholder 3">
            <a:extLst>
              <a:ext uri="{FF2B5EF4-FFF2-40B4-BE49-F238E27FC236}">
                <a16:creationId xmlns:a16="http://schemas.microsoft.com/office/drawing/2014/main" id="{B92A60AE-5957-422F-B973-A81EDC7C72EC}"/>
              </a:ext>
            </a:extLst>
          </p:cNvPr>
          <p:cNvSpPr>
            <a:spLocks noGrp="1"/>
          </p:cNvSpPr>
          <p:nvPr>
            <p:ph type="body" idx="1"/>
          </p:nvPr>
        </p:nvSpPr>
        <p:spPr/>
        <p:txBody>
          <a:bodyPr>
            <a:normAutofit/>
          </a:bodyPr>
          <a:lstStyle/>
          <a:p>
            <a:r>
              <a:rPr lang="en-GB" sz="4400" b="1" dirty="0"/>
              <a:t>HOW NICE  ? </a:t>
            </a:r>
          </a:p>
        </p:txBody>
      </p:sp>
    </p:spTree>
    <p:extLst>
      <p:ext uri="{BB962C8B-B14F-4D97-AF65-F5344CB8AC3E}">
        <p14:creationId xmlns:p14="http://schemas.microsoft.com/office/powerpoint/2010/main" val="183518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7296-F497-42FA-87B4-B7A04F569127}"/>
              </a:ext>
            </a:extLst>
          </p:cNvPr>
          <p:cNvSpPr>
            <a:spLocks noGrp="1"/>
          </p:cNvSpPr>
          <p:nvPr>
            <p:ph type="title"/>
          </p:nvPr>
        </p:nvSpPr>
        <p:spPr/>
        <p:txBody>
          <a:bodyPr/>
          <a:lstStyle/>
          <a:p>
            <a:r>
              <a:rPr lang="en-GB" dirty="0"/>
              <a:t>Choosing Treatment</a:t>
            </a:r>
          </a:p>
        </p:txBody>
      </p:sp>
      <p:sp>
        <p:nvSpPr>
          <p:cNvPr id="3" name="Content Placeholder 2">
            <a:extLst>
              <a:ext uri="{FF2B5EF4-FFF2-40B4-BE49-F238E27FC236}">
                <a16:creationId xmlns:a16="http://schemas.microsoft.com/office/drawing/2014/main" id="{9EEA72A4-2528-4325-AB53-FCB20EC04F1A}"/>
              </a:ext>
            </a:extLst>
          </p:cNvPr>
          <p:cNvSpPr>
            <a:spLocks noGrp="1"/>
          </p:cNvSpPr>
          <p:nvPr>
            <p:ph idx="1"/>
          </p:nvPr>
        </p:nvSpPr>
        <p:spPr/>
        <p:txBody>
          <a:bodyPr>
            <a:normAutofit fontScale="92500" lnSpcReduction="10000"/>
          </a:bodyPr>
          <a:lstStyle/>
          <a:p>
            <a:r>
              <a:rPr lang="en-GB" dirty="0"/>
              <a:t>Individualise – co-morbidities, contraindications, weight, polypharmacy, preference</a:t>
            </a:r>
          </a:p>
          <a:p>
            <a:r>
              <a:rPr lang="en-GB" dirty="0"/>
              <a:t>Drug effectiveness</a:t>
            </a:r>
          </a:p>
          <a:p>
            <a:r>
              <a:rPr lang="en-GB" dirty="0"/>
              <a:t>Safety and tolerability</a:t>
            </a:r>
          </a:p>
          <a:p>
            <a:r>
              <a:rPr lang="en-GB" dirty="0"/>
              <a:t>Licensed indications</a:t>
            </a:r>
          </a:p>
          <a:p>
            <a:r>
              <a:rPr lang="en-GB" dirty="0"/>
              <a:t>Cost</a:t>
            </a:r>
          </a:p>
          <a:p>
            <a:r>
              <a:rPr lang="en-GB" dirty="0"/>
              <a:t>High risks of CVD -  </a:t>
            </a:r>
            <a:r>
              <a:rPr lang="en-GB" b="1" dirty="0">
                <a:solidFill>
                  <a:srgbClr val="FF0000"/>
                </a:solidFill>
              </a:rPr>
              <a:t>QRISK2 more than 10% in adults aged 40 and over </a:t>
            </a:r>
            <a:r>
              <a:rPr lang="en-GB" b="1" u="sng" dirty="0">
                <a:solidFill>
                  <a:srgbClr val="FF0000"/>
                </a:solidFill>
              </a:rPr>
              <a:t>or an elevated lifetime risk of cardiovascular disease (defined as the presence of 1 or more cardiovascular risk factors in someone under 40</a:t>
            </a:r>
          </a:p>
          <a:p>
            <a:endParaRPr lang="en-GB" dirty="0"/>
          </a:p>
        </p:txBody>
      </p:sp>
      <p:sp>
        <p:nvSpPr>
          <p:cNvPr id="4" name="TextBox 3">
            <a:extLst>
              <a:ext uri="{FF2B5EF4-FFF2-40B4-BE49-F238E27FC236}">
                <a16:creationId xmlns:a16="http://schemas.microsoft.com/office/drawing/2014/main" id="{3ADAC406-F112-4EDE-A070-B5DB654AD8ED}"/>
              </a:ext>
            </a:extLst>
          </p:cNvPr>
          <p:cNvSpPr txBox="1"/>
          <p:nvPr/>
        </p:nvSpPr>
        <p:spPr>
          <a:xfrm>
            <a:off x="1619250" y="6268134"/>
            <a:ext cx="10493963" cy="646331"/>
          </a:xfrm>
          <a:prstGeom prst="rect">
            <a:avLst/>
          </a:prstGeom>
          <a:noFill/>
        </p:spPr>
        <p:txBody>
          <a:bodyPr wrap="none" rtlCol="0">
            <a:spAutoFit/>
          </a:bodyPr>
          <a:lstStyle/>
          <a:p>
            <a:pPr algn="ctr"/>
            <a:r>
              <a:rPr lang="en-GB" b="1" dirty="0">
                <a:solidFill>
                  <a:srgbClr val="7030A0"/>
                </a:solidFill>
              </a:rPr>
              <a:t>Cardiovascular disease risk factors: hypertension, dyslipidaemia, smoking, obesity, and family history (in </a:t>
            </a:r>
          </a:p>
          <a:p>
            <a:pPr algn="ctr"/>
            <a:r>
              <a:rPr lang="en-GB" b="1" dirty="0">
                <a:solidFill>
                  <a:srgbClr val="7030A0"/>
                </a:solidFill>
              </a:rPr>
              <a:t>a first-degree relative) of premature cardiovascular disease.</a:t>
            </a:r>
          </a:p>
        </p:txBody>
      </p:sp>
    </p:spTree>
    <p:extLst>
      <p:ext uri="{BB962C8B-B14F-4D97-AF65-F5344CB8AC3E}">
        <p14:creationId xmlns:p14="http://schemas.microsoft.com/office/powerpoint/2010/main" val="12224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edg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heel(1)">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wedge">
                                      <p:cBhvr>
                                        <p:cTn id="42" dur="2000"/>
                                        <p:tgtEl>
                                          <p:spTgt spid="4">
                                            <p:txEl>
                                              <p:pRg st="0" end="0"/>
                                            </p:txEl>
                                          </p:spTgt>
                                        </p:tgtEl>
                                      </p:cBhvr>
                                    </p:animEffect>
                                  </p:childTnLst>
                                </p:cTn>
                              </p:par>
                              <p:par>
                                <p:cTn id="43" presetID="20" presetClass="entr" presetSubtype="0" fill="hold" nodeType="with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animEffect transition="in" filter="wedge">
                                      <p:cBhvr>
                                        <p:cTn id="45"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D75FD42-C156-41A4-B68A-6C71A47E7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7" name="Picture 2056">
            <a:extLst>
              <a:ext uri="{FF2B5EF4-FFF2-40B4-BE49-F238E27FC236}">
                <a16:creationId xmlns:a16="http://schemas.microsoft.com/office/drawing/2014/main" id="{D704A7BF-21E3-4BDF-9BE8-BEC32066EF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5" cy="6856214"/>
          </a:xfrm>
          <a:prstGeom prst="rect">
            <a:avLst/>
          </a:prstGeom>
        </p:spPr>
      </p:pic>
      <p:grpSp>
        <p:nvGrpSpPr>
          <p:cNvPr id="2059" name="Group 2058">
            <a:extLst>
              <a:ext uri="{FF2B5EF4-FFF2-40B4-BE49-F238E27FC236}">
                <a16:creationId xmlns:a16="http://schemas.microsoft.com/office/drawing/2014/main" id="{50180162-DDE5-43C8-B0DC-645F4CA9DD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2060" name="Rounded Rectangle 21">
              <a:extLst>
                <a:ext uri="{FF2B5EF4-FFF2-40B4-BE49-F238E27FC236}">
                  <a16:creationId xmlns:a16="http://schemas.microsoft.com/office/drawing/2014/main" id="{16C9EE30-D91E-4DE1-8EEC-6A3AD1DD0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61" name="Picture 2060">
              <a:extLst>
                <a:ext uri="{FF2B5EF4-FFF2-40B4-BE49-F238E27FC236}">
                  <a16:creationId xmlns:a16="http://schemas.microsoft.com/office/drawing/2014/main" id="{A8E1E1CD-6653-4129-A465-3CFB3A1CCD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062" name="Rounded Rectangle 27">
              <a:extLst>
                <a:ext uri="{FF2B5EF4-FFF2-40B4-BE49-F238E27FC236}">
                  <a16:creationId xmlns:a16="http://schemas.microsoft.com/office/drawing/2014/main" id="{5424F715-2587-4418-AB8A-9B4218F3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063" name="Picture 2062">
              <a:extLst>
                <a:ext uri="{FF2B5EF4-FFF2-40B4-BE49-F238E27FC236}">
                  <a16:creationId xmlns:a16="http://schemas.microsoft.com/office/drawing/2014/main" id="{1F8A0F16-00E1-4B0A-9B6E-8906A111B61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2052" name="Picture 4">
            <a:extLst>
              <a:ext uri="{FF2B5EF4-FFF2-40B4-BE49-F238E27FC236}">
                <a16:creationId xmlns:a16="http://schemas.microsoft.com/office/drawing/2014/main" id="{ECE8C6A6-9825-514F-A586-A740B15E67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36" y="0"/>
            <a:ext cx="122504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9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2216558-4C13-A74D-9D80-886F310FA6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60" y="473825"/>
            <a:ext cx="11233247" cy="5910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002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19736-9834-2540-A9B9-A4BD700855F2}"/>
              </a:ext>
            </a:extLst>
          </p:cNvPr>
          <p:cNvSpPr>
            <a:spLocks noGrp="1"/>
          </p:cNvSpPr>
          <p:nvPr>
            <p:ph type="title"/>
          </p:nvPr>
        </p:nvSpPr>
        <p:spPr/>
        <p:txBody>
          <a:bodyPr/>
          <a:lstStyle/>
          <a:p>
            <a:r>
              <a:rPr lang="en-US" dirty="0"/>
              <a:t>Miss CK</a:t>
            </a:r>
          </a:p>
        </p:txBody>
      </p:sp>
      <p:sp>
        <p:nvSpPr>
          <p:cNvPr id="8" name="Content Placeholder 7">
            <a:extLst>
              <a:ext uri="{FF2B5EF4-FFF2-40B4-BE49-F238E27FC236}">
                <a16:creationId xmlns:a16="http://schemas.microsoft.com/office/drawing/2014/main" id="{8506DDA9-C371-4FA8-8315-664DF24D147B}"/>
              </a:ext>
            </a:extLst>
          </p:cNvPr>
          <p:cNvSpPr>
            <a:spLocks noGrp="1"/>
          </p:cNvSpPr>
          <p:nvPr>
            <p:ph sz="half" idx="1"/>
          </p:nvPr>
        </p:nvSpPr>
        <p:spPr/>
        <p:txBody>
          <a:bodyPr>
            <a:normAutofit fontScale="92500" lnSpcReduction="20000"/>
          </a:bodyPr>
          <a:lstStyle/>
          <a:p>
            <a:r>
              <a:rPr lang="en-GB" dirty="0"/>
              <a:t>21years old </a:t>
            </a:r>
          </a:p>
          <a:p>
            <a:r>
              <a:rPr lang="en-GB" dirty="0"/>
              <a:t>University Student </a:t>
            </a:r>
          </a:p>
          <a:p>
            <a:r>
              <a:rPr lang="en-GB" dirty="0"/>
              <a:t>Presents with Thrush</a:t>
            </a:r>
          </a:p>
          <a:p>
            <a:r>
              <a:rPr lang="en-GB" dirty="0"/>
              <a:t>Glycosuria ++</a:t>
            </a:r>
          </a:p>
          <a:p>
            <a:r>
              <a:rPr lang="en-GB" dirty="0"/>
              <a:t>HbA1c 105mmol/mol</a:t>
            </a:r>
          </a:p>
          <a:p>
            <a:r>
              <a:rPr lang="en-GB" dirty="0"/>
              <a:t>No recent weight loss, no polyuria, polydipsia </a:t>
            </a:r>
          </a:p>
          <a:p>
            <a:r>
              <a:rPr lang="en-GB" dirty="0"/>
              <a:t>Weight 105kg, </a:t>
            </a:r>
            <a:r>
              <a:rPr lang="en-GB" dirty="0" err="1"/>
              <a:t>Ht</a:t>
            </a:r>
            <a:r>
              <a:rPr lang="en-GB" dirty="0"/>
              <a:t> 172 cm BMI 35.5</a:t>
            </a:r>
          </a:p>
        </p:txBody>
      </p:sp>
      <p:sp>
        <p:nvSpPr>
          <p:cNvPr id="9" name="Content Placeholder 8">
            <a:extLst>
              <a:ext uri="{FF2B5EF4-FFF2-40B4-BE49-F238E27FC236}">
                <a16:creationId xmlns:a16="http://schemas.microsoft.com/office/drawing/2014/main" id="{A17E0D52-6D2D-4BB9-97A1-B4EB4582F745}"/>
              </a:ext>
            </a:extLst>
          </p:cNvPr>
          <p:cNvSpPr>
            <a:spLocks noGrp="1"/>
          </p:cNvSpPr>
          <p:nvPr>
            <p:ph sz="half" idx="2"/>
          </p:nvPr>
        </p:nvSpPr>
        <p:spPr/>
        <p:txBody>
          <a:bodyPr>
            <a:normAutofit fontScale="92500" lnSpcReduction="20000"/>
          </a:bodyPr>
          <a:lstStyle/>
          <a:p>
            <a:r>
              <a:rPr lang="en-GB" dirty="0"/>
              <a:t>PMH – Nil significant</a:t>
            </a:r>
          </a:p>
          <a:p>
            <a:r>
              <a:rPr lang="en-GB" dirty="0"/>
              <a:t>FSH – No FH of Diabetes Mellitus, diet somewhat extreme. 2 cans of Monster and 4 cans of coke daily.</a:t>
            </a:r>
          </a:p>
          <a:p>
            <a:r>
              <a:rPr lang="en-GB" dirty="0"/>
              <a:t>What will you do next?</a:t>
            </a:r>
          </a:p>
        </p:txBody>
      </p:sp>
    </p:spTree>
    <p:extLst>
      <p:ext uri="{BB962C8B-B14F-4D97-AF65-F5344CB8AC3E}">
        <p14:creationId xmlns:p14="http://schemas.microsoft.com/office/powerpoint/2010/main" val="190981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heckerboard(across)">
                                      <p:cBhvr>
                                        <p:cTn id="12" dur="500"/>
                                        <p:tgtEl>
                                          <p:spTgt spid="8">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checkerboard(across)">
                                      <p:cBhvr>
                                        <p:cTn id="15" dur="500"/>
                                        <p:tgtEl>
                                          <p:spTgt spid="8">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checkerboard(across)">
                                      <p:cBhvr>
                                        <p:cTn id="18" dur="500"/>
                                        <p:tgtEl>
                                          <p:spTgt spid="8">
                                            <p:txEl>
                                              <p:pRg st="2" end="2"/>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checkerboard(across)">
                                      <p:cBhvr>
                                        <p:cTn id="21" dur="500"/>
                                        <p:tgtEl>
                                          <p:spTgt spid="8">
                                            <p:txEl>
                                              <p:pRg st="3" end="3"/>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checkerboard(across)">
                                      <p:cBhvr>
                                        <p:cTn id="24" dur="500"/>
                                        <p:tgtEl>
                                          <p:spTgt spid="8">
                                            <p:txEl>
                                              <p:pRg st="4" end="4"/>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checkerboard(across)">
                                      <p:cBhvr>
                                        <p:cTn id="27" dur="500"/>
                                        <p:tgtEl>
                                          <p:spTgt spid="8">
                                            <p:txEl>
                                              <p:pRg st="5" end="5"/>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animEffect transition="in" filter="checkerboard(across)">
                                      <p:cBhvr>
                                        <p:cTn id="30" dur="500"/>
                                        <p:tgtEl>
                                          <p:spTgt spid="8">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linds(horizontal)">
                                      <p:cBhvr>
                                        <p:cTn id="35" dur="500"/>
                                        <p:tgtEl>
                                          <p:spTgt spid="9">
                                            <p:txEl>
                                              <p:pRg st="0" end="0"/>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blinds(horizontal)">
                                      <p:cBhvr>
                                        <p:cTn id="38" dur="500"/>
                                        <p:tgtEl>
                                          <p:spTgt spid="9">
                                            <p:txEl>
                                              <p:pRg st="1" end="1"/>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Effect transition="in" filter="blinds(horizontal)">
                                      <p:cBhvr>
                                        <p:cTn id="4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title="Mentimeter - Interactive Presentations">
                <a:extLst>
                  <a:ext uri="{FF2B5EF4-FFF2-40B4-BE49-F238E27FC236}">
                    <a16:creationId xmlns:a16="http://schemas.microsoft.com/office/drawing/2014/main" id="{DBBCA7BC-DE62-BC4D-BF99-986C781DEC3D}"/>
                  </a:ext>
                </a:extLst>
              </p:cNvPr>
              <p:cNvGraphicFramePr>
                <a:graphicFrameLocks noGrp="1"/>
              </p:cNvGraphicFramePr>
              <p:nvPr/>
            </p:nvGraphicFramePr>
            <p:xfrm>
              <a:off x="381000" y="215899"/>
              <a:ext cx="11430000" cy="64262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Add-in 1" title="Mentimeter - Interactive Presentations">
                <a:extLst>
                  <a:ext uri="{FF2B5EF4-FFF2-40B4-BE49-F238E27FC236}">
                    <a16:creationId xmlns:a16="http://schemas.microsoft.com/office/drawing/2014/main" id="{DBBCA7BC-DE62-BC4D-BF99-986C781DEC3D}"/>
                  </a:ext>
                </a:extLst>
              </p:cNvPr>
              <p:cNvPicPr>
                <a:picLocks noGrp="1" noRot="1" noChangeAspect="1" noMove="1" noResize="1" noEditPoints="1" noAdjustHandles="1" noChangeArrowheads="1" noChangeShapeType="1"/>
              </p:cNvPicPr>
              <p:nvPr/>
            </p:nvPicPr>
            <p:blipFill>
              <a:blip r:embed="rId4"/>
              <a:stretch>
                <a:fillRect/>
              </a:stretch>
            </p:blipFill>
            <p:spPr>
              <a:xfrm>
                <a:off x="381000" y="215899"/>
                <a:ext cx="11430000" cy="6426200"/>
              </a:xfrm>
              <a:prstGeom prst="rect">
                <a:avLst/>
              </a:prstGeom>
            </p:spPr>
          </p:pic>
        </mc:Fallback>
      </mc:AlternateContent>
    </p:spTree>
    <p:extLst>
      <p:ext uri="{BB962C8B-B14F-4D97-AF65-F5344CB8AC3E}">
        <p14:creationId xmlns:p14="http://schemas.microsoft.com/office/powerpoint/2010/main" val="2634146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5C459E7F-7DCE-8240-9AFB-966CF74D0EC5}"/>
              </a:ext>
            </a:extLst>
          </p:cNvPr>
          <p:cNvSpPr/>
          <p:nvPr/>
        </p:nvSpPr>
        <p:spPr>
          <a:xfrm>
            <a:off x="2913610" y="1479666"/>
            <a:ext cx="6891252" cy="41563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GLP 1 RAs</a:t>
            </a:r>
          </a:p>
        </p:txBody>
      </p:sp>
    </p:spTree>
    <p:extLst>
      <p:ext uri="{BB962C8B-B14F-4D97-AF65-F5344CB8AC3E}">
        <p14:creationId xmlns:p14="http://schemas.microsoft.com/office/powerpoint/2010/main" val="912332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A71F9095-EB83-754F-991B-15FA954F62B2}"/>
              </a:ext>
            </a:extLst>
          </p:cNvPr>
          <p:cNvPicPr>
            <a:picLocks noChangeAspect="1"/>
          </p:cNvPicPr>
          <p:nvPr/>
        </p:nvPicPr>
        <p:blipFill rotWithShape="1">
          <a:blip r:embed="rId3"/>
          <a:srcRect l="55557" t="17183" r="13740" b="9067"/>
          <a:stretch/>
        </p:blipFill>
        <p:spPr>
          <a:xfrm>
            <a:off x="2566020" y="523220"/>
            <a:ext cx="7992888" cy="6334780"/>
          </a:xfrm>
          <a:prstGeom prst="rect">
            <a:avLst/>
          </a:prstGeom>
        </p:spPr>
      </p:pic>
      <p:sp>
        <p:nvSpPr>
          <p:cNvPr id="7" name="Arrow: Right 11">
            <a:extLst>
              <a:ext uri="{FF2B5EF4-FFF2-40B4-BE49-F238E27FC236}">
                <a16:creationId xmlns:a16="http://schemas.microsoft.com/office/drawing/2014/main" id="{9ADBB349-8F67-B643-8D03-89C7CD82DDE8}"/>
              </a:ext>
            </a:extLst>
          </p:cNvPr>
          <p:cNvSpPr/>
          <p:nvPr/>
        </p:nvSpPr>
        <p:spPr>
          <a:xfrm>
            <a:off x="2890157" y="1129858"/>
            <a:ext cx="1584176" cy="504056"/>
          </a:xfrm>
          <a:prstGeom prst="rightArrow">
            <a:avLst/>
          </a:prstGeom>
          <a:solidFill>
            <a:schemeClr val="tx2"/>
          </a:solidFill>
          <a:ln>
            <a:solidFill>
              <a:schemeClr val="tx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dirty="0"/>
          </a:p>
        </p:txBody>
      </p:sp>
      <p:sp>
        <p:nvSpPr>
          <p:cNvPr id="8" name="Arrow: Left 12">
            <a:extLst>
              <a:ext uri="{FF2B5EF4-FFF2-40B4-BE49-F238E27FC236}">
                <a16:creationId xmlns:a16="http://schemas.microsoft.com/office/drawing/2014/main" id="{9F5D9C6E-A02B-8A46-81FB-4138BF1EAB80}"/>
              </a:ext>
            </a:extLst>
          </p:cNvPr>
          <p:cNvSpPr/>
          <p:nvPr/>
        </p:nvSpPr>
        <p:spPr>
          <a:xfrm>
            <a:off x="10414892" y="4149080"/>
            <a:ext cx="1512168" cy="504056"/>
          </a:xfrm>
          <a:prstGeom prst="leftArrow">
            <a:avLst/>
          </a:prstGeom>
          <a:solidFill>
            <a:schemeClr val="tx2"/>
          </a:solidFill>
          <a:ln>
            <a:solidFill>
              <a:schemeClr val="tx2"/>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5CC6B197-B39D-A34B-994B-16DD469E399A}"/>
              </a:ext>
            </a:extLst>
          </p:cNvPr>
          <p:cNvSpPr txBox="1"/>
          <p:nvPr/>
        </p:nvSpPr>
        <p:spPr>
          <a:xfrm>
            <a:off x="3611724" y="0"/>
            <a:ext cx="4968552" cy="523220"/>
          </a:xfrm>
          <a:prstGeom prst="rect">
            <a:avLst/>
          </a:prstGeom>
          <a:noFill/>
          <a:ln>
            <a:noFill/>
          </a:ln>
        </p:spPr>
        <p:txBody>
          <a:bodyPr wrap="square" rtlCol="0" anchor="ctr" anchorCtr="1">
            <a:spAutoFit/>
          </a:bodyPr>
          <a:lstStyle/>
          <a:p>
            <a:r>
              <a:rPr lang="en-GB" sz="2800" dirty="0"/>
              <a:t>The metabolic effects of GLP-1 </a:t>
            </a:r>
          </a:p>
        </p:txBody>
      </p:sp>
    </p:spTree>
    <p:extLst>
      <p:ext uri="{BB962C8B-B14F-4D97-AF65-F5344CB8AC3E}">
        <p14:creationId xmlns:p14="http://schemas.microsoft.com/office/powerpoint/2010/main" val="423096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38181A50-C8BE-4392-983D-C06579080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Main graphic">
            <a:extLst>
              <a:ext uri="{FF2B5EF4-FFF2-40B4-BE49-F238E27FC236}">
                <a16:creationId xmlns:a16="http://schemas.microsoft.com/office/drawing/2014/main" id="{BDCE2B78-AB9C-8C4D-8F3C-A7F90078AB8A}"/>
              </a:ext>
            </a:extLst>
          </p:cNvPr>
          <p:cNvPicPr/>
          <p:nvPr/>
        </p:nvPicPr>
        <p:blipFill>
          <a:blip r:embed="rId3"/>
          <a:stretch/>
        </p:blipFill>
        <p:spPr>
          <a:xfrm>
            <a:off x="3026217" y="804334"/>
            <a:ext cx="6139565" cy="5249332"/>
          </a:xfrm>
          <a:prstGeom prst="rect">
            <a:avLst/>
          </a:prstGeom>
        </p:spPr>
      </p:pic>
      <p:sp>
        <p:nvSpPr>
          <p:cNvPr id="16" name="TextShape 3">
            <a:extLst>
              <a:ext uri="{FF2B5EF4-FFF2-40B4-BE49-F238E27FC236}">
                <a16:creationId xmlns:a16="http://schemas.microsoft.com/office/drawing/2014/main" id="{23B3A91A-3869-1C42-8C47-32FA6897BB5D}"/>
              </a:ext>
            </a:extLst>
          </p:cNvPr>
          <p:cNvSpPr txBox="1"/>
          <p:nvPr/>
        </p:nvSpPr>
        <p:spPr>
          <a:xfrm>
            <a:off x="0" y="6419698"/>
            <a:ext cx="5556240" cy="269336"/>
          </a:xfrm>
          <a:prstGeom prst="rect">
            <a:avLst/>
          </a:prstGeom>
          <a:noFill/>
          <a:ln>
            <a:noFill/>
          </a:ln>
        </p:spPr>
        <p:txBody>
          <a:bodyPr lIns="90000" tIns="46800" rIns="90000" bIns="46800" anchor="ctr"/>
          <a:lstStyle/>
          <a:p>
            <a:r>
              <a:rPr lang="en-US" sz="900" b="0" i="1" strike="noStrike" spc="-1" dirty="0">
                <a:latin typeface="Arial"/>
              </a:rPr>
              <a:t>Gastroenterology</a:t>
            </a:r>
            <a:r>
              <a:rPr lang="en-US" sz="900" b="0" strike="noStrike" spc="-1" dirty="0">
                <a:latin typeface="Arial"/>
              </a:rPr>
              <a:t> 2007 1322131-2157DOI: (10.1053/j.gastro.2007.03.054) </a:t>
            </a:r>
          </a:p>
          <a:p>
            <a:r>
              <a:rPr lang="en-US" sz="900" b="0" strike="noStrike" spc="-1" dirty="0">
                <a:latin typeface="Arial"/>
              </a:rPr>
              <a:t>Copyright © 2007 </a:t>
            </a:r>
            <a:r>
              <a:rPr lang="en-US" sz="900" b="0" strike="noStrike" spc="-1" dirty="0" err="1">
                <a:latin typeface="Arial"/>
              </a:rPr>
              <a:t>ACopyright</a:t>
            </a:r>
            <a:r>
              <a:rPr lang="en-US" sz="900" b="0" strike="noStrike" spc="-1" dirty="0">
                <a:latin typeface="Arial"/>
              </a:rPr>
              <a:t> © 2007 AGA Institute</a:t>
            </a:r>
            <a:r>
              <a:rPr lang="en-US" sz="900" b="0" strike="noStrike" spc="-1" dirty="0">
                <a:latin typeface="Arial"/>
                <a:hlinkClick r:id="rId4">
                  <a:extLst>
                    <a:ext uri="{A12FA001-AC4F-418D-AE19-62706E023703}">
                      <ahyp:hlinkClr xmlns:ahyp="http://schemas.microsoft.com/office/drawing/2018/hyperlinkcolor" val="tx"/>
                    </a:ext>
                  </a:extLst>
                </a:hlinkClick>
              </a:rPr>
              <a:t> Terms and Conditions</a:t>
            </a:r>
            <a:endParaRPr lang="en-US" sz="900" b="0" strike="noStrike" spc="-1" dirty="0">
              <a:latin typeface="Arial"/>
            </a:endParaRPr>
          </a:p>
        </p:txBody>
      </p:sp>
    </p:spTree>
    <p:extLst>
      <p:ext uri="{BB962C8B-B14F-4D97-AF65-F5344CB8AC3E}">
        <p14:creationId xmlns:p14="http://schemas.microsoft.com/office/powerpoint/2010/main" val="1607438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2173-3BAB-0742-8551-96B75B701430}"/>
              </a:ext>
            </a:extLst>
          </p:cNvPr>
          <p:cNvSpPr>
            <a:spLocks noGrp="1"/>
          </p:cNvSpPr>
          <p:nvPr>
            <p:ph type="title"/>
          </p:nvPr>
        </p:nvSpPr>
        <p:spPr/>
        <p:txBody>
          <a:bodyPr/>
          <a:lstStyle/>
          <a:p>
            <a:r>
              <a:rPr lang="en-US" dirty="0"/>
              <a:t>Diabetes Prevention</a:t>
            </a:r>
          </a:p>
        </p:txBody>
      </p:sp>
      <p:sp>
        <p:nvSpPr>
          <p:cNvPr id="3" name="Content Placeholder 2">
            <a:extLst>
              <a:ext uri="{FF2B5EF4-FFF2-40B4-BE49-F238E27FC236}">
                <a16:creationId xmlns:a16="http://schemas.microsoft.com/office/drawing/2014/main" id="{FA49CCF3-3517-834A-BF2C-555265BD1558}"/>
              </a:ext>
            </a:extLst>
          </p:cNvPr>
          <p:cNvSpPr>
            <a:spLocks noGrp="1"/>
          </p:cNvSpPr>
          <p:nvPr>
            <p:ph idx="1"/>
          </p:nvPr>
        </p:nvSpPr>
        <p:spPr>
          <a:xfrm>
            <a:off x="705678" y="2507237"/>
            <a:ext cx="10942983" cy="3615268"/>
          </a:xfrm>
        </p:spPr>
        <p:txBody>
          <a:bodyPr>
            <a:normAutofit fontScale="92500" lnSpcReduction="20000"/>
          </a:bodyPr>
          <a:lstStyle/>
          <a:p>
            <a:r>
              <a:rPr lang="en-US" dirty="0"/>
              <a:t>T2DM is preventable /onset can be delayed</a:t>
            </a:r>
          </a:p>
          <a:p>
            <a:r>
              <a:rPr lang="en-US" dirty="0"/>
              <a:t>NDPP - </a:t>
            </a:r>
            <a:r>
              <a:rPr lang="en-GB" dirty="0"/>
              <a:t>The NHS Diabetes Prevention Programme (NHS DPP) - evidence based behavioural interventions for individuals identified as being at high risk of developing Type 2 diabetes. </a:t>
            </a:r>
          </a:p>
          <a:p>
            <a:r>
              <a:rPr lang="en-GB" dirty="0"/>
              <a:t>The long-term aims of the NHS DPP are: </a:t>
            </a:r>
          </a:p>
          <a:p>
            <a:pPr marL="0" indent="0">
              <a:buNone/>
            </a:pPr>
            <a:r>
              <a:rPr lang="en-GB" dirty="0"/>
              <a:t>           • To reduce the incidence of Type 2 diabetes; </a:t>
            </a:r>
          </a:p>
          <a:p>
            <a:pPr marL="0" indent="0">
              <a:buNone/>
            </a:pPr>
            <a:r>
              <a:rPr lang="en-GB" dirty="0"/>
              <a:t>           • To reduce the incidence of complications associated with diabetes </a:t>
            </a:r>
          </a:p>
          <a:p>
            <a:pPr marL="0" indent="0">
              <a:buNone/>
            </a:pPr>
            <a:r>
              <a:rPr lang="en-GB" dirty="0"/>
              <a:t>           • Over the longer term, to reduce health inequalities associated with incidence of diabetes. </a:t>
            </a:r>
          </a:p>
          <a:p>
            <a:pPr marL="0" indent="0">
              <a:buNone/>
            </a:pPr>
            <a:endParaRPr lang="en-GB" dirty="0"/>
          </a:p>
          <a:p>
            <a:pPr marL="0" indent="0" algn="ctr">
              <a:buNone/>
            </a:pPr>
            <a:r>
              <a:rPr lang="en-GB" dirty="0"/>
              <a:t> </a:t>
            </a:r>
            <a:r>
              <a:rPr lang="en-GB" b="0" i="0" dirty="0">
                <a:solidFill>
                  <a:srgbClr val="FF0000"/>
                </a:solidFill>
                <a:effectLst/>
                <a:latin typeface="Cambria" panose="02040503050406030204" pitchFamily="18" charset="0"/>
              </a:rPr>
              <a:t>The NDPP </a:t>
            </a:r>
            <a:r>
              <a:rPr lang="en-GB" dirty="0">
                <a:solidFill>
                  <a:srgbClr val="FF0000"/>
                </a:solidFill>
                <a:latin typeface="Cambria" panose="02040503050406030204" pitchFamily="18" charset="0"/>
              </a:rPr>
              <a:t>i</a:t>
            </a:r>
            <a:r>
              <a:rPr lang="en-GB" b="0" i="0" dirty="0">
                <a:solidFill>
                  <a:srgbClr val="FF0000"/>
                </a:solidFill>
                <a:effectLst/>
                <a:latin typeface="Cambria" panose="02040503050406030204" pitchFamily="18" charset="0"/>
              </a:rPr>
              <a:t>s associated with reduced conversion rates from NDH to T2DM</a:t>
            </a:r>
            <a:endParaRPr lang="en-US" dirty="0">
              <a:solidFill>
                <a:srgbClr val="FF0000"/>
              </a:solidFill>
            </a:endParaRPr>
          </a:p>
        </p:txBody>
      </p:sp>
    </p:spTree>
    <p:extLst>
      <p:ext uri="{BB962C8B-B14F-4D97-AF65-F5344CB8AC3E}">
        <p14:creationId xmlns:p14="http://schemas.microsoft.com/office/powerpoint/2010/main" val="114345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heckerboard(across)">
                                      <p:cBhvr>
                                        <p:cTn id="27" dur="500"/>
                                        <p:tgtEl>
                                          <p:spTgt spid="3">
                                            <p:txEl>
                                              <p:pRg st="2" end="2"/>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heckerboard(across)">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blinds(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checkerboard(across)">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blinds(horizontal)">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337167-EEBC-446A-8D6D-FC504EDD6BC2}"/>
              </a:ext>
            </a:extLst>
          </p:cNvPr>
          <p:cNvPicPr>
            <a:picLocks noChangeAspect="1"/>
          </p:cNvPicPr>
          <p:nvPr/>
        </p:nvPicPr>
        <p:blipFill>
          <a:blip r:embed="rId3"/>
          <a:stretch>
            <a:fillRect/>
          </a:stretch>
        </p:blipFill>
        <p:spPr>
          <a:xfrm>
            <a:off x="666750" y="599325"/>
            <a:ext cx="10839450" cy="5659350"/>
          </a:xfrm>
          <a:prstGeom prst="rect">
            <a:avLst/>
          </a:prstGeom>
        </p:spPr>
      </p:pic>
    </p:spTree>
    <p:extLst>
      <p:ext uri="{BB962C8B-B14F-4D97-AF65-F5344CB8AC3E}">
        <p14:creationId xmlns:p14="http://schemas.microsoft.com/office/powerpoint/2010/main" val="2961536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B6344-6447-454E-BD31-1FCABC44E3FA}"/>
              </a:ext>
            </a:extLst>
          </p:cNvPr>
          <p:cNvPicPr>
            <a:picLocks noChangeAspect="1"/>
          </p:cNvPicPr>
          <p:nvPr/>
        </p:nvPicPr>
        <p:blipFill>
          <a:blip r:embed="rId3"/>
          <a:stretch>
            <a:fillRect/>
          </a:stretch>
        </p:blipFill>
        <p:spPr>
          <a:xfrm>
            <a:off x="647700" y="664028"/>
            <a:ext cx="10640787" cy="5641521"/>
          </a:xfrm>
          <a:prstGeom prst="rect">
            <a:avLst/>
          </a:prstGeom>
        </p:spPr>
      </p:pic>
    </p:spTree>
    <p:extLst>
      <p:ext uri="{BB962C8B-B14F-4D97-AF65-F5344CB8AC3E}">
        <p14:creationId xmlns:p14="http://schemas.microsoft.com/office/powerpoint/2010/main" val="1420755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48CF2-C7ED-C04A-94BB-6657188E88EB}"/>
              </a:ext>
            </a:extLst>
          </p:cNvPr>
          <p:cNvSpPr>
            <a:spLocks noGrp="1"/>
          </p:cNvSpPr>
          <p:nvPr>
            <p:ph type="title"/>
          </p:nvPr>
        </p:nvSpPr>
        <p:spPr/>
        <p:txBody>
          <a:bodyPr/>
          <a:lstStyle/>
          <a:p>
            <a:r>
              <a:rPr lang="en-US" dirty="0"/>
              <a:t>Currently Available GLP -1 RA</a:t>
            </a:r>
          </a:p>
        </p:txBody>
      </p:sp>
      <p:sp>
        <p:nvSpPr>
          <p:cNvPr id="3" name="Content Placeholder 2">
            <a:extLst>
              <a:ext uri="{FF2B5EF4-FFF2-40B4-BE49-F238E27FC236}">
                <a16:creationId xmlns:a16="http://schemas.microsoft.com/office/drawing/2014/main" id="{75776C86-3152-724B-82F4-8D06FFB2D5BD}"/>
              </a:ext>
            </a:extLst>
          </p:cNvPr>
          <p:cNvSpPr>
            <a:spLocks noGrp="1"/>
          </p:cNvSpPr>
          <p:nvPr>
            <p:ph idx="1"/>
          </p:nvPr>
        </p:nvSpPr>
        <p:spPr>
          <a:xfrm>
            <a:off x="728810" y="2440147"/>
            <a:ext cx="10962860" cy="4075045"/>
          </a:xfrm>
        </p:spPr>
        <p:txBody>
          <a:bodyPr>
            <a:normAutofit fontScale="92500" lnSpcReduction="20000"/>
          </a:bodyPr>
          <a:lstStyle/>
          <a:p>
            <a:pPr algn="l">
              <a:buFont typeface="Arial" panose="020B0604020202020204" pitchFamily="34" charset="0"/>
              <a:buChar char="•"/>
            </a:pPr>
            <a:r>
              <a:rPr lang="en-GB" b="0" i="0" dirty="0">
                <a:solidFill>
                  <a:srgbClr val="111478"/>
                </a:solidFill>
                <a:effectLst/>
                <a:latin typeface="Helvetica Neue" panose="02000503000000020004" pitchFamily="2" charset="0"/>
              </a:rPr>
              <a:t>Dulaglutide - </a:t>
            </a:r>
            <a:r>
              <a:rPr lang="en-GB" b="0" i="0" dirty="0">
                <a:solidFill>
                  <a:srgbClr val="00B050"/>
                </a:solidFill>
                <a:effectLst/>
                <a:latin typeface="Helvetica Neue" panose="02000503000000020004" pitchFamily="2" charset="0"/>
              </a:rPr>
              <a:t>Trulicity </a:t>
            </a:r>
            <a:r>
              <a:rPr lang="en-GB" b="0" i="0" dirty="0">
                <a:solidFill>
                  <a:srgbClr val="111478"/>
                </a:solidFill>
                <a:effectLst/>
                <a:latin typeface="Helvetica Neue" panose="02000503000000020004" pitchFamily="2" charset="0"/>
              </a:rPr>
              <a:t>– SC Once weekly</a:t>
            </a:r>
          </a:p>
          <a:p>
            <a:pPr algn="l">
              <a:buFont typeface="Arial" panose="020B0604020202020204" pitchFamily="34" charset="0"/>
              <a:buChar char="•"/>
            </a:pPr>
            <a:r>
              <a:rPr lang="en-GB" b="0" i="0" dirty="0">
                <a:solidFill>
                  <a:srgbClr val="111478"/>
                </a:solidFill>
                <a:effectLst/>
                <a:latin typeface="Helvetica Neue" panose="02000503000000020004" pitchFamily="2" charset="0"/>
              </a:rPr>
              <a:t>Exenatide – </a:t>
            </a:r>
            <a:r>
              <a:rPr lang="en-GB" b="0" i="0" dirty="0" err="1">
                <a:solidFill>
                  <a:srgbClr val="00B050"/>
                </a:solidFill>
                <a:effectLst/>
                <a:latin typeface="Helvetica Neue" panose="02000503000000020004" pitchFamily="2" charset="0"/>
              </a:rPr>
              <a:t>Bydureon</a:t>
            </a:r>
            <a:r>
              <a:rPr lang="en-GB" b="0" i="0" dirty="0">
                <a:solidFill>
                  <a:srgbClr val="00B050"/>
                </a:solidFill>
                <a:effectLst/>
                <a:latin typeface="Helvetica Neue" panose="02000503000000020004" pitchFamily="2" charset="0"/>
              </a:rPr>
              <a:t> </a:t>
            </a:r>
            <a:r>
              <a:rPr lang="en-GB" b="0" i="0" dirty="0">
                <a:solidFill>
                  <a:srgbClr val="111478"/>
                </a:solidFill>
                <a:effectLst/>
                <a:latin typeface="Helvetica Neue" panose="02000503000000020004" pitchFamily="2" charset="0"/>
              </a:rPr>
              <a:t>– SC Once weekly – note </a:t>
            </a:r>
            <a:r>
              <a:rPr lang="en-GB" b="0" i="0" dirty="0" err="1">
                <a:solidFill>
                  <a:srgbClr val="111478"/>
                </a:solidFill>
                <a:effectLst/>
                <a:latin typeface="Helvetica Neue" panose="02000503000000020004" pitchFamily="2" charset="0"/>
              </a:rPr>
              <a:t>Byetta</a:t>
            </a:r>
            <a:r>
              <a:rPr lang="en-GB" b="0" i="0" dirty="0">
                <a:solidFill>
                  <a:srgbClr val="111478"/>
                </a:solidFill>
                <a:effectLst/>
                <a:latin typeface="Helvetica Neue" panose="02000503000000020004" pitchFamily="2" charset="0"/>
              </a:rPr>
              <a:t> discontinued from 03/2024</a:t>
            </a:r>
          </a:p>
          <a:p>
            <a:pPr algn="l">
              <a:buFont typeface="Arial" panose="020B0604020202020204" pitchFamily="34" charset="0"/>
              <a:buChar char="•"/>
            </a:pPr>
            <a:r>
              <a:rPr lang="en-GB" b="0" i="0" dirty="0">
                <a:solidFill>
                  <a:srgbClr val="111478"/>
                </a:solidFill>
                <a:effectLst/>
                <a:latin typeface="Helvetica Neue" panose="02000503000000020004" pitchFamily="2" charset="0"/>
              </a:rPr>
              <a:t>Liraglutide – </a:t>
            </a:r>
            <a:r>
              <a:rPr lang="en-GB" b="0" i="0" dirty="0" err="1">
                <a:solidFill>
                  <a:srgbClr val="00B050"/>
                </a:solidFill>
                <a:effectLst/>
                <a:latin typeface="Helvetica Neue" panose="02000503000000020004" pitchFamily="2" charset="0"/>
              </a:rPr>
              <a:t>Victosa</a:t>
            </a:r>
            <a:r>
              <a:rPr lang="en-GB" b="0" i="0" dirty="0">
                <a:solidFill>
                  <a:srgbClr val="00B050"/>
                </a:solidFill>
                <a:effectLst/>
                <a:latin typeface="Helvetica Neue" panose="02000503000000020004" pitchFamily="2" charset="0"/>
              </a:rPr>
              <a:t> </a:t>
            </a:r>
            <a:r>
              <a:rPr lang="en-GB" b="0" i="0" dirty="0">
                <a:solidFill>
                  <a:srgbClr val="111478"/>
                </a:solidFill>
                <a:effectLst/>
                <a:latin typeface="Helvetica Neue" panose="02000503000000020004" pitchFamily="2" charset="0"/>
              </a:rPr>
              <a:t>– SC Daily, Note </a:t>
            </a:r>
            <a:r>
              <a:rPr lang="en-GB" b="1" i="0" dirty="0" err="1">
                <a:solidFill>
                  <a:schemeClr val="accent6">
                    <a:lumMod val="50000"/>
                  </a:schemeClr>
                </a:solidFill>
                <a:effectLst/>
                <a:latin typeface="Helvetica Neue" panose="02000503000000020004" pitchFamily="2" charset="0"/>
              </a:rPr>
              <a:t>Saxenda</a:t>
            </a:r>
            <a:r>
              <a:rPr lang="en-GB" b="0" i="0" dirty="0">
                <a:solidFill>
                  <a:schemeClr val="accent6">
                    <a:lumMod val="50000"/>
                  </a:schemeClr>
                </a:solidFill>
                <a:effectLst/>
                <a:latin typeface="Helvetica Neue" panose="02000503000000020004" pitchFamily="2" charset="0"/>
              </a:rPr>
              <a:t> </a:t>
            </a:r>
            <a:r>
              <a:rPr lang="en-GB" b="0" i="0" dirty="0">
                <a:solidFill>
                  <a:srgbClr val="111478"/>
                </a:solidFill>
                <a:effectLst/>
                <a:latin typeface="Helvetica Neue" panose="02000503000000020004" pitchFamily="2" charset="0"/>
              </a:rPr>
              <a:t>for weight management</a:t>
            </a:r>
          </a:p>
          <a:p>
            <a:pPr algn="l">
              <a:buFont typeface="Arial" panose="020B0604020202020204" pitchFamily="34" charset="0"/>
              <a:buChar char="•"/>
            </a:pPr>
            <a:r>
              <a:rPr lang="en-GB" b="0" i="0" dirty="0" err="1">
                <a:solidFill>
                  <a:srgbClr val="111478"/>
                </a:solidFill>
                <a:effectLst/>
                <a:latin typeface="Helvetica Neue" panose="02000503000000020004" pitchFamily="2" charset="0"/>
              </a:rPr>
              <a:t>Lixisenatide</a:t>
            </a:r>
            <a:r>
              <a:rPr lang="en-GB" b="0" i="0" dirty="0">
                <a:solidFill>
                  <a:srgbClr val="111478"/>
                </a:solidFill>
                <a:effectLst/>
                <a:latin typeface="Helvetica Neue" panose="02000503000000020004" pitchFamily="2" charset="0"/>
              </a:rPr>
              <a:t> – </a:t>
            </a:r>
            <a:r>
              <a:rPr lang="en-GB" b="0" i="0" dirty="0" err="1">
                <a:solidFill>
                  <a:srgbClr val="00B050"/>
                </a:solidFill>
                <a:effectLst/>
                <a:latin typeface="Helvetica Neue" panose="02000503000000020004" pitchFamily="2" charset="0"/>
              </a:rPr>
              <a:t>Lyxumia</a:t>
            </a:r>
            <a:r>
              <a:rPr lang="en-GB" b="0" i="0" dirty="0">
                <a:solidFill>
                  <a:srgbClr val="00B050"/>
                </a:solidFill>
                <a:effectLst/>
                <a:latin typeface="Helvetica Neue" panose="02000503000000020004" pitchFamily="2" charset="0"/>
              </a:rPr>
              <a:t> </a:t>
            </a:r>
            <a:r>
              <a:rPr lang="en-GB" b="0" i="0" dirty="0">
                <a:solidFill>
                  <a:srgbClr val="111478"/>
                </a:solidFill>
                <a:effectLst/>
                <a:latin typeface="Helvetica Neue" panose="02000503000000020004" pitchFamily="2" charset="0"/>
              </a:rPr>
              <a:t>– SC Daily</a:t>
            </a:r>
          </a:p>
          <a:p>
            <a:pPr algn="l">
              <a:buFont typeface="Arial" panose="020B0604020202020204" pitchFamily="34" charset="0"/>
              <a:buChar char="•"/>
            </a:pPr>
            <a:r>
              <a:rPr lang="en-GB" b="0" i="0" dirty="0">
                <a:solidFill>
                  <a:srgbClr val="111478"/>
                </a:solidFill>
                <a:effectLst/>
                <a:latin typeface="Helvetica Neue" panose="02000503000000020004" pitchFamily="2" charset="0"/>
              </a:rPr>
              <a:t>Semaglutide – </a:t>
            </a:r>
            <a:r>
              <a:rPr lang="en-GB" b="0" i="0" dirty="0">
                <a:solidFill>
                  <a:srgbClr val="00B050"/>
                </a:solidFill>
                <a:effectLst/>
                <a:latin typeface="Helvetica Neue" panose="02000503000000020004" pitchFamily="2" charset="0"/>
              </a:rPr>
              <a:t>Ozempic </a:t>
            </a:r>
            <a:r>
              <a:rPr lang="en-GB" b="0" i="0" dirty="0">
                <a:solidFill>
                  <a:srgbClr val="111478"/>
                </a:solidFill>
                <a:effectLst/>
                <a:latin typeface="Helvetica Neue" panose="02000503000000020004" pitchFamily="2" charset="0"/>
              </a:rPr>
              <a:t>SC once weekly , </a:t>
            </a:r>
            <a:r>
              <a:rPr lang="en-GB" b="1" i="0" dirty="0" err="1">
                <a:solidFill>
                  <a:srgbClr val="C00000"/>
                </a:solidFill>
                <a:effectLst/>
                <a:latin typeface="Helvetica Neue" panose="02000503000000020004" pitchFamily="2" charset="0"/>
              </a:rPr>
              <a:t>Rybelsus</a:t>
            </a:r>
            <a:r>
              <a:rPr lang="en-GB" b="1" i="0" dirty="0">
                <a:solidFill>
                  <a:srgbClr val="C00000"/>
                </a:solidFill>
                <a:effectLst/>
                <a:latin typeface="Helvetica Neue" panose="02000503000000020004" pitchFamily="2" charset="0"/>
              </a:rPr>
              <a:t>** </a:t>
            </a:r>
            <a:r>
              <a:rPr lang="en-GB" b="0" i="0" dirty="0">
                <a:solidFill>
                  <a:srgbClr val="111478"/>
                </a:solidFill>
                <a:effectLst/>
                <a:latin typeface="Helvetica Neue" panose="02000503000000020004" pitchFamily="2" charset="0"/>
              </a:rPr>
              <a:t>– oral once daily , </a:t>
            </a:r>
            <a:r>
              <a:rPr lang="en-GB" b="1" i="0" dirty="0" err="1">
                <a:solidFill>
                  <a:schemeClr val="accent6">
                    <a:lumMod val="50000"/>
                  </a:schemeClr>
                </a:solidFill>
                <a:effectLst/>
                <a:latin typeface="Helvetica Neue" panose="02000503000000020004" pitchFamily="2" charset="0"/>
              </a:rPr>
              <a:t>Wegovy</a:t>
            </a:r>
            <a:r>
              <a:rPr lang="en-GB" b="0" i="0" dirty="0">
                <a:solidFill>
                  <a:srgbClr val="111478"/>
                </a:solidFill>
                <a:effectLst/>
                <a:latin typeface="Helvetica Neue" panose="02000503000000020004" pitchFamily="2" charset="0"/>
              </a:rPr>
              <a:t> once weekly for weight management</a:t>
            </a:r>
          </a:p>
          <a:p>
            <a:pPr marL="0" indent="0" algn="l">
              <a:buNone/>
            </a:pPr>
            <a:r>
              <a:rPr lang="en-GB" b="0" i="0" dirty="0">
                <a:solidFill>
                  <a:srgbClr val="111478"/>
                </a:solidFill>
                <a:effectLst/>
                <a:highlight>
                  <a:srgbClr val="FFFF00"/>
                </a:highlight>
                <a:latin typeface="Helvetica Neue" panose="02000503000000020004" pitchFamily="2" charset="0"/>
              </a:rPr>
              <a:t>Dual GLP 1 and GIP RA</a:t>
            </a:r>
          </a:p>
          <a:p>
            <a:pPr marL="0" indent="0" algn="l">
              <a:buNone/>
            </a:pPr>
            <a:r>
              <a:rPr lang="en-GB" dirty="0" err="1">
                <a:solidFill>
                  <a:srgbClr val="111478"/>
                </a:solidFill>
                <a:latin typeface="Helvetica Neue" panose="02000503000000020004" pitchFamily="2" charset="0"/>
              </a:rPr>
              <a:t>Tirzepatide</a:t>
            </a:r>
            <a:r>
              <a:rPr lang="en-GB" dirty="0">
                <a:solidFill>
                  <a:srgbClr val="111478"/>
                </a:solidFill>
                <a:latin typeface="Helvetica Neue" panose="02000503000000020004" pitchFamily="2" charset="0"/>
              </a:rPr>
              <a:t> – </a:t>
            </a:r>
            <a:r>
              <a:rPr lang="en-GB" dirty="0" err="1">
                <a:solidFill>
                  <a:srgbClr val="111478"/>
                </a:solidFill>
                <a:latin typeface="Helvetica Neue" panose="02000503000000020004" pitchFamily="2" charset="0"/>
              </a:rPr>
              <a:t>Mounjaro</a:t>
            </a:r>
            <a:r>
              <a:rPr lang="en-GB" sz="2600" b="1" baseline="30000" dirty="0">
                <a:solidFill>
                  <a:srgbClr val="111478"/>
                </a:solidFill>
                <a:latin typeface="Helvetica Neue" panose="02000503000000020004" pitchFamily="2" charset="0"/>
              </a:rPr>
              <a:t>**</a:t>
            </a:r>
            <a:r>
              <a:rPr lang="en-GB" dirty="0">
                <a:solidFill>
                  <a:srgbClr val="111478"/>
                </a:solidFill>
                <a:latin typeface="Helvetica Neue" panose="02000503000000020004" pitchFamily="2" charset="0"/>
              </a:rPr>
              <a:t>  SC once weekly </a:t>
            </a:r>
          </a:p>
          <a:p>
            <a:pPr marL="0" indent="0">
              <a:buNone/>
            </a:pPr>
            <a:r>
              <a:rPr lang="en-GB" b="0" i="0" dirty="0">
                <a:solidFill>
                  <a:srgbClr val="FFC000"/>
                </a:solidFill>
                <a:effectLst/>
                <a:highlight>
                  <a:srgbClr val="000080"/>
                </a:highlight>
                <a:latin typeface="HelveticaNeue" panose="02000503000000020004" pitchFamily="2" charset="0"/>
              </a:rPr>
              <a:t>To date, only  liraglutide, semaglutide, and dulaglutide have licensed indications for the prevention of cardiovascular disease. </a:t>
            </a:r>
            <a:endParaRPr lang="en-GB" dirty="0">
              <a:solidFill>
                <a:srgbClr val="FFC000"/>
              </a:solidFill>
              <a:highlight>
                <a:srgbClr val="000080"/>
              </a:highlight>
              <a:latin typeface="Helvetica Neue" panose="02000503000000020004" pitchFamily="2" charset="0"/>
            </a:endParaRPr>
          </a:p>
          <a:p>
            <a:pPr marL="0" indent="0" algn="l">
              <a:buNone/>
            </a:pPr>
            <a:endParaRPr lang="en-GB" b="0" i="0" dirty="0">
              <a:solidFill>
                <a:srgbClr val="111478"/>
              </a:solidFill>
              <a:effectLst/>
              <a:latin typeface="Helvetica Neue" panose="02000503000000020004" pitchFamily="2" charset="0"/>
            </a:endParaRPr>
          </a:p>
          <a:p>
            <a:pPr algn="l">
              <a:buFont typeface="Arial" panose="020B0604020202020204" pitchFamily="34" charset="0"/>
              <a:buChar char="•"/>
            </a:pPr>
            <a:endParaRPr lang="en-GB" b="0" i="0" dirty="0">
              <a:solidFill>
                <a:srgbClr val="111478"/>
              </a:solidFill>
              <a:effectLst/>
              <a:latin typeface="Helvetica Neue" panose="02000503000000020004" pitchFamily="2" charset="0"/>
            </a:endParaRPr>
          </a:p>
          <a:p>
            <a:endParaRPr lang="en-US" dirty="0"/>
          </a:p>
        </p:txBody>
      </p:sp>
    </p:spTree>
    <p:extLst>
      <p:ext uri="{BB962C8B-B14F-4D97-AF65-F5344CB8AC3E}">
        <p14:creationId xmlns:p14="http://schemas.microsoft.com/office/powerpoint/2010/main" val="202338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heckerboard(across)">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heckerboard(across)">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heckerboard(across)">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heckerboard(across)">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circle(in)">
                                      <p:cBhvr>
                                        <p:cTn id="40" dur="20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circle(in)">
                                      <p:cBhvr>
                                        <p:cTn id="45" dur="20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p:cTn id="50"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1"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EA46-B683-FA41-B441-661FEEBBCA25}"/>
              </a:ext>
            </a:extLst>
          </p:cNvPr>
          <p:cNvSpPr>
            <a:spLocks noGrp="1"/>
          </p:cNvSpPr>
          <p:nvPr>
            <p:ph type="title"/>
          </p:nvPr>
        </p:nvSpPr>
        <p:spPr/>
        <p:txBody>
          <a:bodyPr/>
          <a:lstStyle/>
          <a:p>
            <a:r>
              <a:rPr lang="en-US" dirty="0" err="1"/>
              <a:t>Mr</a:t>
            </a:r>
            <a:r>
              <a:rPr lang="en-US" dirty="0"/>
              <a:t> JK</a:t>
            </a:r>
          </a:p>
        </p:txBody>
      </p:sp>
      <p:sp>
        <p:nvSpPr>
          <p:cNvPr id="3" name="Content Placeholder 2">
            <a:extLst>
              <a:ext uri="{FF2B5EF4-FFF2-40B4-BE49-F238E27FC236}">
                <a16:creationId xmlns:a16="http://schemas.microsoft.com/office/drawing/2014/main" id="{4CDBE2F1-1E87-DE49-A855-5AF34F0DF5D7}"/>
              </a:ext>
            </a:extLst>
          </p:cNvPr>
          <p:cNvSpPr>
            <a:spLocks noGrp="1"/>
          </p:cNvSpPr>
          <p:nvPr>
            <p:ph sz="half" idx="1"/>
          </p:nvPr>
        </p:nvSpPr>
        <p:spPr/>
        <p:txBody>
          <a:bodyPr>
            <a:normAutofit fontScale="92500" lnSpcReduction="10000"/>
          </a:bodyPr>
          <a:lstStyle/>
          <a:p>
            <a:r>
              <a:rPr lang="en-GB" dirty="0"/>
              <a:t>56years</a:t>
            </a:r>
          </a:p>
          <a:p>
            <a:r>
              <a:rPr lang="en-GB" dirty="0"/>
              <a:t>Plumber</a:t>
            </a:r>
          </a:p>
          <a:p>
            <a:r>
              <a:rPr lang="en-GB" dirty="0"/>
              <a:t>T2DM 16years</a:t>
            </a:r>
          </a:p>
          <a:p>
            <a:r>
              <a:rPr lang="en-GB" dirty="0"/>
              <a:t>Hypertension 16years</a:t>
            </a:r>
          </a:p>
          <a:p>
            <a:r>
              <a:rPr lang="en-GB" dirty="0"/>
              <a:t>BMI 42</a:t>
            </a:r>
          </a:p>
          <a:p>
            <a:r>
              <a:rPr lang="en-GB" dirty="0"/>
              <a:t>H/O ED</a:t>
            </a:r>
          </a:p>
          <a:p>
            <a:r>
              <a:rPr lang="en-GB" dirty="0"/>
              <a:t>Depression</a:t>
            </a:r>
          </a:p>
          <a:p>
            <a:endParaRPr lang="en-US" dirty="0"/>
          </a:p>
        </p:txBody>
      </p:sp>
      <p:sp>
        <p:nvSpPr>
          <p:cNvPr id="4" name="Content Placeholder 3">
            <a:extLst>
              <a:ext uri="{FF2B5EF4-FFF2-40B4-BE49-F238E27FC236}">
                <a16:creationId xmlns:a16="http://schemas.microsoft.com/office/drawing/2014/main" id="{F63DC142-9B1E-2A4D-AFBB-56BF6FE4AB36}"/>
              </a:ext>
            </a:extLst>
          </p:cNvPr>
          <p:cNvSpPr>
            <a:spLocks noGrp="1"/>
          </p:cNvSpPr>
          <p:nvPr>
            <p:ph sz="half" idx="2"/>
          </p:nvPr>
        </p:nvSpPr>
        <p:spPr>
          <a:xfrm>
            <a:off x="5784573" y="2560320"/>
            <a:ext cx="5267739" cy="3310128"/>
          </a:xfrm>
        </p:spPr>
        <p:txBody>
          <a:bodyPr>
            <a:normAutofit fontScale="92500" lnSpcReduction="10000"/>
          </a:bodyPr>
          <a:lstStyle/>
          <a:p>
            <a:r>
              <a:rPr lang="en-GB" dirty="0"/>
              <a:t>“ I am bad diabetic”</a:t>
            </a:r>
          </a:p>
          <a:p>
            <a:r>
              <a:rPr lang="en-GB" dirty="0"/>
              <a:t>Stopped smoking , weight increased by 9kgs</a:t>
            </a:r>
          </a:p>
          <a:p>
            <a:r>
              <a:rPr lang="en-GB" dirty="0"/>
              <a:t>Erectile problems</a:t>
            </a:r>
          </a:p>
          <a:p>
            <a:r>
              <a:rPr lang="en-GB" dirty="0"/>
              <a:t>Binge drinking following recent divorce</a:t>
            </a:r>
          </a:p>
          <a:p>
            <a:r>
              <a:rPr lang="en-GB" dirty="0"/>
              <a:t>Business going well</a:t>
            </a:r>
          </a:p>
          <a:p>
            <a:endParaRPr lang="en-US" dirty="0"/>
          </a:p>
        </p:txBody>
      </p:sp>
    </p:spTree>
    <p:extLst>
      <p:ext uri="{BB962C8B-B14F-4D97-AF65-F5344CB8AC3E}">
        <p14:creationId xmlns:p14="http://schemas.microsoft.com/office/powerpoint/2010/main" val="162881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heel(1)">
                                      <p:cBhvr>
                                        <p:cTn id="18" dur="2000"/>
                                        <p:tgtEl>
                                          <p:spTgt spid="3">
                                            <p:txEl>
                                              <p:pRg st="2" end="2"/>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heel(1)">
                                      <p:cBhvr>
                                        <p:cTn id="21" dur="2000"/>
                                        <p:tgtEl>
                                          <p:spTgt spid="3">
                                            <p:txEl>
                                              <p:pRg st="3" end="3"/>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heel(1)">
                                      <p:cBhvr>
                                        <p:cTn id="24" dur="2000"/>
                                        <p:tgtEl>
                                          <p:spTgt spid="3">
                                            <p:txEl>
                                              <p:pRg st="4" end="4"/>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heel(1)">
                                      <p:cBhvr>
                                        <p:cTn id="27" dur="2000"/>
                                        <p:tgtEl>
                                          <p:spTgt spid="3">
                                            <p:txEl>
                                              <p:pRg st="5" end="5"/>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heel(1)">
                                      <p:cBhvr>
                                        <p:cTn id="30" dur="2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wipe(down)">
                                      <p:cBhvr>
                                        <p:cTn id="35" dur="500"/>
                                        <p:tgtEl>
                                          <p:spTgt spid="4">
                                            <p:txEl>
                                              <p:pRg st="0" end="0"/>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wipe(down)">
                                      <p:cBhvr>
                                        <p:cTn id="38" dur="500"/>
                                        <p:tgtEl>
                                          <p:spTgt spid="4">
                                            <p:txEl>
                                              <p:pRg st="1" end="1"/>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wipe(down)">
                                      <p:cBhvr>
                                        <p:cTn id="41" dur="500"/>
                                        <p:tgtEl>
                                          <p:spTgt spid="4">
                                            <p:txEl>
                                              <p:pRg st="2" end="2"/>
                                            </p:txEl>
                                          </p:spTgt>
                                        </p:tgtEl>
                                      </p:cBhvr>
                                    </p:animEffect>
                                  </p:childTnLst>
                                </p:cTn>
                              </p:par>
                              <p:par>
                                <p:cTn id="42" presetID="22" presetClass="entr" presetSubtype="4" fill="hold" nodeType="with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wipe(down)">
                                      <p:cBhvr>
                                        <p:cTn id="44" dur="500"/>
                                        <p:tgtEl>
                                          <p:spTgt spid="4">
                                            <p:txEl>
                                              <p:pRg st="3" end="3"/>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wipe(down)">
                                      <p:cBhvr>
                                        <p:cTn id="4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561E2-5B5B-EF4A-B3F9-20CFCF8B170E}"/>
              </a:ext>
            </a:extLst>
          </p:cNvPr>
          <p:cNvSpPr>
            <a:spLocks noGrp="1"/>
          </p:cNvSpPr>
          <p:nvPr>
            <p:ph type="title"/>
          </p:nvPr>
        </p:nvSpPr>
        <p:spPr/>
        <p:txBody>
          <a:bodyPr/>
          <a:lstStyle/>
          <a:p>
            <a:r>
              <a:rPr lang="en-US" dirty="0" err="1"/>
              <a:t>Mr</a:t>
            </a:r>
            <a:r>
              <a:rPr lang="en-US" dirty="0"/>
              <a:t> JK –cont’d</a:t>
            </a:r>
          </a:p>
        </p:txBody>
      </p:sp>
      <p:sp>
        <p:nvSpPr>
          <p:cNvPr id="3" name="Content Placeholder 2">
            <a:extLst>
              <a:ext uri="{FF2B5EF4-FFF2-40B4-BE49-F238E27FC236}">
                <a16:creationId xmlns:a16="http://schemas.microsoft.com/office/drawing/2014/main" id="{5E0EE78C-F11D-F54F-A77D-65A75D7E2C17}"/>
              </a:ext>
            </a:extLst>
          </p:cNvPr>
          <p:cNvSpPr>
            <a:spLocks noGrp="1"/>
          </p:cNvSpPr>
          <p:nvPr>
            <p:ph sz="half" idx="1"/>
          </p:nvPr>
        </p:nvSpPr>
        <p:spPr/>
        <p:txBody>
          <a:bodyPr>
            <a:normAutofit fontScale="62500" lnSpcReduction="20000"/>
          </a:bodyPr>
          <a:lstStyle/>
          <a:p>
            <a:r>
              <a:rPr lang="en-GB" dirty="0"/>
              <a:t>Metformin 1gram bd</a:t>
            </a:r>
          </a:p>
          <a:p>
            <a:r>
              <a:rPr lang="en-GB" dirty="0"/>
              <a:t>Gliclazide MR 60mgs od</a:t>
            </a:r>
          </a:p>
          <a:p>
            <a:r>
              <a:rPr lang="en-GB" dirty="0"/>
              <a:t>Ramipril 10mg od</a:t>
            </a:r>
          </a:p>
          <a:p>
            <a:r>
              <a:rPr lang="en-GB" dirty="0" err="1"/>
              <a:t>Atorvastin</a:t>
            </a:r>
            <a:r>
              <a:rPr lang="en-GB" dirty="0"/>
              <a:t> 20mgs nocte</a:t>
            </a:r>
          </a:p>
          <a:p>
            <a:r>
              <a:rPr lang="en-GB" dirty="0"/>
              <a:t>Sildenafil 100mgs PRN</a:t>
            </a:r>
          </a:p>
          <a:p>
            <a:r>
              <a:rPr lang="en-GB" dirty="0"/>
              <a:t>Sitagliptin 100mgs od</a:t>
            </a:r>
          </a:p>
          <a:p>
            <a:r>
              <a:rPr lang="en-GB" dirty="0"/>
              <a:t>Atenolol 50mgs od</a:t>
            </a:r>
          </a:p>
          <a:p>
            <a:r>
              <a:rPr lang="en-GB" dirty="0"/>
              <a:t>Sertraline 100mgs od</a:t>
            </a:r>
          </a:p>
          <a:p>
            <a:r>
              <a:rPr lang="en-GB" dirty="0"/>
              <a:t>Omeprazole 20mgs od</a:t>
            </a:r>
          </a:p>
          <a:p>
            <a:r>
              <a:rPr lang="en-GB" dirty="0"/>
              <a:t>Aspirin 75mgs od</a:t>
            </a:r>
          </a:p>
        </p:txBody>
      </p:sp>
      <p:sp>
        <p:nvSpPr>
          <p:cNvPr id="4" name="Content Placeholder 3">
            <a:extLst>
              <a:ext uri="{FF2B5EF4-FFF2-40B4-BE49-F238E27FC236}">
                <a16:creationId xmlns:a16="http://schemas.microsoft.com/office/drawing/2014/main" id="{713965E1-34A2-A647-B8FF-0275AC158BD3}"/>
              </a:ext>
            </a:extLst>
          </p:cNvPr>
          <p:cNvSpPr>
            <a:spLocks noGrp="1"/>
          </p:cNvSpPr>
          <p:nvPr>
            <p:ph sz="half" idx="2"/>
          </p:nvPr>
        </p:nvSpPr>
        <p:spPr>
          <a:xfrm>
            <a:off x="6181344" y="2464905"/>
            <a:ext cx="4718304" cy="3786808"/>
          </a:xfrm>
        </p:spPr>
        <p:txBody>
          <a:bodyPr>
            <a:normAutofit fontScale="62500" lnSpcReduction="20000"/>
          </a:bodyPr>
          <a:lstStyle/>
          <a:p>
            <a:r>
              <a:rPr lang="en-GB" dirty="0"/>
              <a:t>BP 145/100mmHg</a:t>
            </a:r>
          </a:p>
          <a:p>
            <a:r>
              <a:rPr lang="en-GB" dirty="0"/>
              <a:t>ACR 50mg/mmol</a:t>
            </a:r>
          </a:p>
          <a:p>
            <a:r>
              <a:rPr lang="en-GB" dirty="0"/>
              <a:t>eGFR  60</a:t>
            </a:r>
          </a:p>
          <a:p>
            <a:r>
              <a:rPr lang="en-GB" dirty="0"/>
              <a:t>HbA1c 70mmol/mol</a:t>
            </a:r>
          </a:p>
          <a:p>
            <a:r>
              <a:rPr lang="en-GB" dirty="0"/>
              <a:t>Total Cholesterol 6.0mmol/mol</a:t>
            </a:r>
          </a:p>
          <a:p>
            <a:r>
              <a:rPr lang="en-GB" dirty="0"/>
              <a:t>LFTs Normal </a:t>
            </a:r>
          </a:p>
          <a:p>
            <a:r>
              <a:rPr lang="en-GB" dirty="0"/>
              <a:t>Testosterone level Normal</a:t>
            </a:r>
          </a:p>
          <a:p>
            <a:pPr marL="0" indent="0">
              <a:buNone/>
            </a:pPr>
            <a:endParaRPr lang="en-GB" dirty="0"/>
          </a:p>
          <a:p>
            <a:endParaRPr lang="en-US" dirty="0"/>
          </a:p>
        </p:txBody>
      </p:sp>
    </p:spTree>
    <p:extLst>
      <p:ext uri="{BB962C8B-B14F-4D97-AF65-F5344CB8AC3E}">
        <p14:creationId xmlns:p14="http://schemas.microsoft.com/office/powerpoint/2010/main" val="96758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down)">
                                      <p:cBhvr>
                                        <p:cTn id="30" dur="500"/>
                                        <p:tgtEl>
                                          <p:spTgt spid="3">
                                            <p:txEl>
                                              <p:pRg st="6" end="6"/>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down)">
                                      <p:cBhvr>
                                        <p:cTn id="33" dur="500"/>
                                        <p:tgtEl>
                                          <p:spTgt spid="3">
                                            <p:txEl>
                                              <p:pRg st="7" end="7"/>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ipe(down)">
                                      <p:cBhvr>
                                        <p:cTn id="36" dur="500"/>
                                        <p:tgtEl>
                                          <p:spTgt spid="3">
                                            <p:txEl>
                                              <p:pRg st="8" end="8"/>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wipe(down)">
                                      <p:cBhvr>
                                        <p:cTn id="39" dur="500"/>
                                        <p:tgtEl>
                                          <p:spTgt spid="3">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4">
                                            <p:txEl>
                                              <p:pRg st="0" end="0"/>
                                            </p:txEl>
                                          </p:spTgt>
                                        </p:tgtEl>
                                        <p:attrNameLst>
                                          <p:attrName>style.visibility</p:attrName>
                                        </p:attrNameLst>
                                      </p:cBhvr>
                                      <p:to>
                                        <p:strVal val="visible"/>
                                      </p:to>
                                    </p:set>
                                    <p:animEffect transition="in" filter="wheel(1)">
                                      <p:cBhvr>
                                        <p:cTn id="44" dur="2000"/>
                                        <p:tgtEl>
                                          <p:spTgt spid="4">
                                            <p:txEl>
                                              <p:pRg st="0" end="0"/>
                                            </p:txEl>
                                          </p:spTgt>
                                        </p:tgtEl>
                                      </p:cBhvr>
                                    </p:animEffect>
                                  </p:childTnLst>
                                </p:cTn>
                              </p:par>
                              <p:par>
                                <p:cTn id="45" presetID="21" presetClass="entr" presetSubtype="1" fill="hold" nodeType="with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Effect transition="in" filter="wheel(1)">
                                      <p:cBhvr>
                                        <p:cTn id="47" dur="2000"/>
                                        <p:tgtEl>
                                          <p:spTgt spid="4">
                                            <p:txEl>
                                              <p:pRg st="1" end="1"/>
                                            </p:txEl>
                                          </p:spTgt>
                                        </p:tgtEl>
                                      </p:cBhvr>
                                    </p:animEffect>
                                  </p:childTnLst>
                                </p:cTn>
                              </p:par>
                              <p:par>
                                <p:cTn id="48" presetID="21" presetClass="entr" presetSubtype="1" fill="hold" nodeType="withEffect">
                                  <p:stCondLst>
                                    <p:cond delay="0"/>
                                  </p:stCondLst>
                                  <p:childTnLst>
                                    <p:set>
                                      <p:cBhvr>
                                        <p:cTn id="49" dur="1" fill="hold">
                                          <p:stCondLst>
                                            <p:cond delay="0"/>
                                          </p:stCondLst>
                                        </p:cTn>
                                        <p:tgtEl>
                                          <p:spTgt spid="4">
                                            <p:txEl>
                                              <p:pRg st="2" end="2"/>
                                            </p:txEl>
                                          </p:spTgt>
                                        </p:tgtEl>
                                        <p:attrNameLst>
                                          <p:attrName>style.visibility</p:attrName>
                                        </p:attrNameLst>
                                      </p:cBhvr>
                                      <p:to>
                                        <p:strVal val="visible"/>
                                      </p:to>
                                    </p:set>
                                    <p:animEffect transition="in" filter="wheel(1)">
                                      <p:cBhvr>
                                        <p:cTn id="50" dur="2000"/>
                                        <p:tgtEl>
                                          <p:spTgt spid="4">
                                            <p:txEl>
                                              <p:pRg st="2" end="2"/>
                                            </p:txEl>
                                          </p:spTgt>
                                        </p:tgtEl>
                                      </p:cBhvr>
                                    </p:animEffect>
                                  </p:childTnLst>
                                </p:cTn>
                              </p:par>
                              <p:par>
                                <p:cTn id="51" presetID="21" presetClass="entr" presetSubtype="1" fill="hold" nodeType="withEffect">
                                  <p:stCondLst>
                                    <p:cond delay="0"/>
                                  </p:stCondLst>
                                  <p:childTnLst>
                                    <p:set>
                                      <p:cBhvr>
                                        <p:cTn id="52" dur="1" fill="hold">
                                          <p:stCondLst>
                                            <p:cond delay="0"/>
                                          </p:stCondLst>
                                        </p:cTn>
                                        <p:tgtEl>
                                          <p:spTgt spid="4">
                                            <p:txEl>
                                              <p:pRg st="3" end="3"/>
                                            </p:txEl>
                                          </p:spTgt>
                                        </p:tgtEl>
                                        <p:attrNameLst>
                                          <p:attrName>style.visibility</p:attrName>
                                        </p:attrNameLst>
                                      </p:cBhvr>
                                      <p:to>
                                        <p:strVal val="visible"/>
                                      </p:to>
                                    </p:set>
                                    <p:animEffect transition="in" filter="wheel(1)">
                                      <p:cBhvr>
                                        <p:cTn id="53" dur="2000"/>
                                        <p:tgtEl>
                                          <p:spTgt spid="4">
                                            <p:txEl>
                                              <p:pRg st="3" end="3"/>
                                            </p:txEl>
                                          </p:spTgt>
                                        </p:tgtEl>
                                      </p:cBhvr>
                                    </p:animEffect>
                                  </p:childTnLst>
                                </p:cTn>
                              </p:par>
                              <p:par>
                                <p:cTn id="54" presetID="21" presetClass="entr" presetSubtype="1" fill="hold" nodeType="withEffect">
                                  <p:stCondLst>
                                    <p:cond delay="0"/>
                                  </p:stCondLst>
                                  <p:childTnLst>
                                    <p:set>
                                      <p:cBhvr>
                                        <p:cTn id="55" dur="1" fill="hold">
                                          <p:stCondLst>
                                            <p:cond delay="0"/>
                                          </p:stCondLst>
                                        </p:cTn>
                                        <p:tgtEl>
                                          <p:spTgt spid="4">
                                            <p:txEl>
                                              <p:pRg st="4" end="4"/>
                                            </p:txEl>
                                          </p:spTgt>
                                        </p:tgtEl>
                                        <p:attrNameLst>
                                          <p:attrName>style.visibility</p:attrName>
                                        </p:attrNameLst>
                                      </p:cBhvr>
                                      <p:to>
                                        <p:strVal val="visible"/>
                                      </p:to>
                                    </p:set>
                                    <p:animEffect transition="in" filter="wheel(1)">
                                      <p:cBhvr>
                                        <p:cTn id="56" dur="2000"/>
                                        <p:tgtEl>
                                          <p:spTgt spid="4">
                                            <p:txEl>
                                              <p:pRg st="4" end="4"/>
                                            </p:txEl>
                                          </p:spTgt>
                                        </p:tgtEl>
                                      </p:cBhvr>
                                    </p:animEffect>
                                  </p:childTnLst>
                                </p:cTn>
                              </p:par>
                              <p:par>
                                <p:cTn id="57" presetID="21" presetClass="entr" presetSubtype="1" fill="hold" nodeType="with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animEffect transition="in" filter="wheel(1)">
                                      <p:cBhvr>
                                        <p:cTn id="59" dur="2000"/>
                                        <p:tgtEl>
                                          <p:spTgt spid="4">
                                            <p:txEl>
                                              <p:pRg st="5" end="5"/>
                                            </p:txEl>
                                          </p:spTgt>
                                        </p:tgtEl>
                                      </p:cBhvr>
                                    </p:animEffect>
                                  </p:childTnLst>
                                </p:cTn>
                              </p:par>
                              <p:par>
                                <p:cTn id="60" presetID="21" presetClass="entr" presetSubtype="1" fill="hold" nodeType="with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animEffect transition="in" filter="wheel(1)">
                                      <p:cBhvr>
                                        <p:cTn id="62" dur="2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title="Mentimeter - Interactive Presentations">
                <a:extLst>
                  <a:ext uri="{FF2B5EF4-FFF2-40B4-BE49-F238E27FC236}">
                    <a16:creationId xmlns:a16="http://schemas.microsoft.com/office/drawing/2014/main" id="{8C36D67E-4DB4-2546-AD99-C27EDE4F8226}"/>
                  </a:ext>
                </a:extLst>
              </p:cNvPr>
              <p:cNvGraphicFramePr>
                <a:graphicFrameLocks noGrp="1"/>
              </p:cNvGraphicFramePr>
              <p:nvPr/>
            </p:nvGraphicFramePr>
            <p:xfrm>
              <a:off x="381000" y="215899"/>
              <a:ext cx="11430000" cy="64262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Add-in 1" title="Mentimeter - Interactive Presentations">
                <a:extLst>
                  <a:ext uri="{FF2B5EF4-FFF2-40B4-BE49-F238E27FC236}">
                    <a16:creationId xmlns:a16="http://schemas.microsoft.com/office/drawing/2014/main" id="{8C36D67E-4DB4-2546-AD99-C27EDE4F8226}"/>
                  </a:ext>
                </a:extLst>
              </p:cNvPr>
              <p:cNvPicPr>
                <a:picLocks noGrp="1" noRot="1" noChangeAspect="1" noMove="1" noResize="1" noEditPoints="1" noAdjustHandles="1" noChangeArrowheads="1" noChangeShapeType="1"/>
              </p:cNvPicPr>
              <p:nvPr/>
            </p:nvPicPr>
            <p:blipFill>
              <a:blip r:embed="rId4"/>
              <a:stretch>
                <a:fillRect/>
              </a:stretch>
            </p:blipFill>
            <p:spPr>
              <a:xfrm>
                <a:off x="381000" y="215899"/>
                <a:ext cx="11430000" cy="6426200"/>
              </a:xfrm>
              <a:prstGeom prst="rect">
                <a:avLst/>
              </a:prstGeom>
            </p:spPr>
          </p:pic>
        </mc:Fallback>
      </mc:AlternateContent>
    </p:spTree>
    <p:extLst>
      <p:ext uri="{BB962C8B-B14F-4D97-AF65-F5344CB8AC3E}">
        <p14:creationId xmlns:p14="http://schemas.microsoft.com/office/powerpoint/2010/main" val="6447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AED3-1F43-4E48-AF62-0BD4686AEAEE}"/>
              </a:ext>
            </a:extLst>
          </p:cNvPr>
          <p:cNvSpPr>
            <a:spLocks noGrp="1"/>
          </p:cNvSpPr>
          <p:nvPr>
            <p:ph type="title"/>
          </p:nvPr>
        </p:nvSpPr>
        <p:spPr/>
        <p:txBody>
          <a:bodyPr/>
          <a:lstStyle/>
          <a:p>
            <a:r>
              <a:rPr lang="en-US" dirty="0"/>
              <a:t>SGLT 2s</a:t>
            </a:r>
          </a:p>
        </p:txBody>
      </p:sp>
      <p:sp>
        <p:nvSpPr>
          <p:cNvPr id="3" name="Content Placeholder 2">
            <a:extLst>
              <a:ext uri="{FF2B5EF4-FFF2-40B4-BE49-F238E27FC236}">
                <a16:creationId xmlns:a16="http://schemas.microsoft.com/office/drawing/2014/main" id="{0CCC823C-B282-EE4A-8A35-64D6916B9682}"/>
              </a:ext>
            </a:extLst>
          </p:cNvPr>
          <p:cNvSpPr>
            <a:spLocks noGrp="1"/>
          </p:cNvSpPr>
          <p:nvPr>
            <p:ph idx="1"/>
          </p:nvPr>
        </p:nvSpPr>
        <p:spPr>
          <a:xfrm>
            <a:off x="904461" y="2447601"/>
            <a:ext cx="10634869" cy="3814051"/>
          </a:xfrm>
        </p:spPr>
        <p:txBody>
          <a:bodyPr>
            <a:normAutofit fontScale="85000" lnSpcReduction="10000"/>
          </a:bodyPr>
          <a:lstStyle/>
          <a:p>
            <a:r>
              <a:rPr lang="en-US" dirty="0"/>
              <a:t>Given more prominence in the most  recent NICE Guideline – NG28.</a:t>
            </a:r>
          </a:p>
          <a:p>
            <a:r>
              <a:rPr lang="en-GB" b="0" i="0" dirty="0">
                <a:solidFill>
                  <a:srgbClr val="1D1D1D"/>
                </a:solidFill>
                <a:effectLst/>
              </a:rPr>
              <a:t>NG28  encourages the identification of those with either atherosclerotic cardiovascular disease (ASCVD), chronic heart failure or high risk of CVD</a:t>
            </a:r>
          </a:p>
          <a:p>
            <a:r>
              <a:rPr lang="en-GB" dirty="0">
                <a:solidFill>
                  <a:srgbClr val="1D1D1D"/>
                </a:solidFill>
              </a:rPr>
              <a:t>A</a:t>
            </a:r>
            <a:r>
              <a:rPr lang="en-GB" b="0" i="0" dirty="0">
                <a:solidFill>
                  <a:srgbClr val="1D1D1D"/>
                </a:solidFill>
                <a:effectLst/>
              </a:rPr>
              <a:t>ny patient falling into these three categories above,  whether initially or at a subsequent review, offer dual therapy with metformin and an SGLT2 inhibitor with proven cardiovascular benefit</a:t>
            </a:r>
            <a:endParaRPr lang="en-US" dirty="0"/>
          </a:p>
          <a:p>
            <a:r>
              <a:rPr lang="en-GB" b="0" i="0" dirty="0">
                <a:solidFill>
                  <a:srgbClr val="1D1D1D"/>
                </a:solidFill>
                <a:effectLst/>
              </a:rPr>
              <a:t>SGLT2 inhibitors also also to be offered to all people with type 2 diabetes and chronic heart failure</a:t>
            </a:r>
            <a:endParaRPr lang="en-US" dirty="0"/>
          </a:p>
          <a:p>
            <a:pPr algn="l" fontAlgn="base">
              <a:buFont typeface="Arial" panose="020B0604020202020204" pitchFamily="34" charset="0"/>
              <a:buChar char="•"/>
            </a:pPr>
            <a:r>
              <a:rPr lang="en-US" dirty="0"/>
              <a:t>Risks of DKA – avoid in patients with previous DKA and suspend during intercurrent illness. </a:t>
            </a:r>
          </a:p>
          <a:p>
            <a:pPr algn="l" fontAlgn="base">
              <a:buFont typeface="Arial" panose="020B0604020202020204" pitchFamily="34" charset="0"/>
              <a:buChar char="•"/>
            </a:pPr>
            <a:r>
              <a:rPr lang="en-GB" b="0" i="0" dirty="0">
                <a:solidFill>
                  <a:srgbClr val="1D1D1D"/>
                </a:solidFill>
                <a:effectLst/>
              </a:rPr>
              <a:t>NG203 recommends offering an SGLT2 inhibitor in addition to an </a:t>
            </a:r>
            <a:r>
              <a:rPr lang="en-GB" b="0" i="0" dirty="0" err="1">
                <a:solidFill>
                  <a:srgbClr val="1D1D1D"/>
                </a:solidFill>
                <a:effectLst/>
              </a:rPr>
              <a:t>ACEi</a:t>
            </a:r>
            <a:r>
              <a:rPr lang="en-GB" b="0" i="0" dirty="0">
                <a:solidFill>
                  <a:srgbClr val="1D1D1D"/>
                </a:solidFill>
                <a:effectLst/>
              </a:rPr>
              <a:t>/ARB in all those with an </a:t>
            </a:r>
            <a:r>
              <a:rPr lang="en-GB" b="0" i="0" dirty="0" err="1">
                <a:solidFill>
                  <a:srgbClr val="1D1D1D"/>
                </a:solidFill>
                <a:effectLst/>
              </a:rPr>
              <a:t>albumin:creatinine</a:t>
            </a:r>
            <a:r>
              <a:rPr lang="en-GB" b="0" i="0" dirty="0">
                <a:solidFill>
                  <a:srgbClr val="1D1D1D"/>
                </a:solidFill>
                <a:effectLst/>
              </a:rPr>
              <a:t> ratio (ACR) &gt;30 mg/mmol.</a:t>
            </a:r>
            <a:endParaRPr lang="en-US" dirty="0"/>
          </a:p>
        </p:txBody>
      </p:sp>
    </p:spTree>
    <p:extLst>
      <p:ext uri="{BB962C8B-B14F-4D97-AF65-F5344CB8AC3E}">
        <p14:creationId xmlns:p14="http://schemas.microsoft.com/office/powerpoint/2010/main" val="421647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FDC03-FC05-42F3-914A-CDDC8DFF8F11}"/>
              </a:ext>
            </a:extLst>
          </p:cNvPr>
          <p:cNvPicPr>
            <a:picLocks noChangeAspect="1"/>
          </p:cNvPicPr>
          <p:nvPr/>
        </p:nvPicPr>
        <p:blipFill>
          <a:blip r:embed="rId3"/>
          <a:stretch>
            <a:fillRect/>
          </a:stretch>
        </p:blipFill>
        <p:spPr>
          <a:xfrm>
            <a:off x="6362700" y="1409700"/>
            <a:ext cx="5143500" cy="4648200"/>
          </a:xfrm>
          <a:prstGeom prst="rect">
            <a:avLst/>
          </a:prstGeom>
        </p:spPr>
      </p:pic>
      <p:sp>
        <p:nvSpPr>
          <p:cNvPr id="3" name="TextBox 2">
            <a:extLst>
              <a:ext uri="{FF2B5EF4-FFF2-40B4-BE49-F238E27FC236}">
                <a16:creationId xmlns:a16="http://schemas.microsoft.com/office/drawing/2014/main" id="{D8C31131-5245-41F7-B7FB-D87C5F9C46B6}"/>
              </a:ext>
            </a:extLst>
          </p:cNvPr>
          <p:cNvSpPr txBox="1"/>
          <p:nvPr/>
        </p:nvSpPr>
        <p:spPr>
          <a:xfrm>
            <a:off x="82961" y="677292"/>
            <a:ext cx="9572203" cy="369332"/>
          </a:xfrm>
          <a:prstGeom prst="rect">
            <a:avLst/>
          </a:prstGeom>
          <a:noFill/>
        </p:spPr>
        <p:txBody>
          <a:bodyPr wrap="square" rtlCol="0">
            <a:spAutoFit/>
          </a:bodyPr>
          <a:lstStyle/>
          <a:p>
            <a:pPr algn="r" defTabSz="914400"/>
            <a:r>
              <a:rPr lang="en-GB" b="1" dirty="0">
                <a:solidFill>
                  <a:prstClr val="black"/>
                </a:solidFill>
                <a:latin typeface="Calibri" panose="020F0502020204030204"/>
              </a:rPr>
              <a:t>Barnsley 2022 so far:  8 Care Processes &amp; Treatment Targets </a:t>
            </a:r>
          </a:p>
        </p:txBody>
      </p:sp>
      <p:pic>
        <p:nvPicPr>
          <p:cNvPr id="4" name="Picture 3">
            <a:extLst>
              <a:ext uri="{FF2B5EF4-FFF2-40B4-BE49-F238E27FC236}">
                <a16:creationId xmlns:a16="http://schemas.microsoft.com/office/drawing/2014/main" id="{BE514703-E50B-436D-803D-6F3361E4683C}"/>
              </a:ext>
            </a:extLst>
          </p:cNvPr>
          <p:cNvPicPr>
            <a:picLocks noChangeAspect="1"/>
          </p:cNvPicPr>
          <p:nvPr/>
        </p:nvPicPr>
        <p:blipFill>
          <a:blip r:embed="rId4"/>
          <a:stretch>
            <a:fillRect/>
          </a:stretch>
        </p:blipFill>
        <p:spPr>
          <a:xfrm>
            <a:off x="685800" y="1409700"/>
            <a:ext cx="5410200" cy="4648200"/>
          </a:xfrm>
          <a:prstGeom prst="rect">
            <a:avLst/>
          </a:prstGeom>
        </p:spPr>
      </p:pic>
    </p:spTree>
    <p:extLst>
      <p:ext uri="{BB962C8B-B14F-4D97-AF65-F5344CB8AC3E}">
        <p14:creationId xmlns:p14="http://schemas.microsoft.com/office/powerpoint/2010/main" val="3721194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3048-0F55-0648-94FD-2C56D6C565C4}"/>
              </a:ext>
            </a:extLst>
          </p:cNvPr>
          <p:cNvSpPr>
            <a:spLocks noGrp="1"/>
          </p:cNvSpPr>
          <p:nvPr>
            <p:ph type="title"/>
          </p:nvPr>
        </p:nvSpPr>
        <p:spPr/>
        <p:txBody>
          <a:bodyPr/>
          <a:lstStyle/>
          <a:p>
            <a:r>
              <a:rPr lang="en-US" dirty="0"/>
              <a:t>T2DM IN YOUNG ADULTS</a:t>
            </a:r>
          </a:p>
        </p:txBody>
      </p:sp>
      <p:sp>
        <p:nvSpPr>
          <p:cNvPr id="3" name="Content Placeholder 2">
            <a:extLst>
              <a:ext uri="{FF2B5EF4-FFF2-40B4-BE49-F238E27FC236}">
                <a16:creationId xmlns:a16="http://schemas.microsoft.com/office/drawing/2014/main" id="{5BB9C63E-2175-F346-8ABF-6815AEE70D97}"/>
              </a:ext>
            </a:extLst>
          </p:cNvPr>
          <p:cNvSpPr>
            <a:spLocks noGrp="1"/>
          </p:cNvSpPr>
          <p:nvPr>
            <p:ph idx="1"/>
          </p:nvPr>
        </p:nvSpPr>
        <p:spPr>
          <a:xfrm>
            <a:off x="795130" y="2556931"/>
            <a:ext cx="10624931" cy="3694781"/>
          </a:xfrm>
        </p:spPr>
        <p:txBody>
          <a:bodyPr>
            <a:normAutofit/>
          </a:bodyPr>
          <a:lstStyle/>
          <a:p>
            <a:r>
              <a:rPr lang="en-US" dirty="0"/>
              <a:t>Adult Onset Diabetes Vs Young Adult Diabetes</a:t>
            </a:r>
          </a:p>
          <a:p>
            <a:r>
              <a:rPr lang="en-US" dirty="0"/>
              <a:t>Both increasing in prevalence</a:t>
            </a:r>
          </a:p>
          <a:p>
            <a:r>
              <a:rPr lang="en-US" dirty="0"/>
              <a:t>Young Adult Diabetes = Adult Onset Diabetes X</a:t>
            </a:r>
          </a:p>
          <a:p>
            <a:r>
              <a:rPr lang="en-US" dirty="0"/>
              <a:t>Differences – life-style, lost years of healthy life, lost years of productivity </a:t>
            </a:r>
          </a:p>
          <a:p>
            <a:r>
              <a:rPr lang="en-GB" dirty="0">
                <a:solidFill>
                  <a:srgbClr val="212121"/>
                </a:solidFill>
              </a:rPr>
              <a:t>Under representation of individuals with </a:t>
            </a:r>
            <a:r>
              <a:rPr lang="en-GB" b="0" i="0" u="none" strike="noStrike" dirty="0">
                <a:solidFill>
                  <a:srgbClr val="212121"/>
                </a:solidFill>
                <a:effectLst/>
              </a:rPr>
              <a:t>early-onset adult type 2 diabetes in the prominent research trials that underpin type 2 diabetes management guidelines</a:t>
            </a:r>
          </a:p>
          <a:p>
            <a:endParaRPr lang="en-US" dirty="0"/>
          </a:p>
        </p:txBody>
      </p:sp>
    </p:spTree>
    <p:extLst>
      <p:ext uri="{BB962C8B-B14F-4D97-AF65-F5344CB8AC3E}">
        <p14:creationId xmlns:p14="http://schemas.microsoft.com/office/powerpoint/2010/main" val="204530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153D2A-EC7C-E6DA-CAFA-7973A292AEBA}"/>
              </a:ext>
            </a:extLst>
          </p:cNvPr>
          <p:cNvSpPr txBox="1"/>
          <p:nvPr/>
        </p:nvSpPr>
        <p:spPr>
          <a:xfrm>
            <a:off x="1343024" y="1962835"/>
            <a:ext cx="9496425" cy="3385542"/>
          </a:xfrm>
          <a:prstGeom prst="rect">
            <a:avLst/>
          </a:prstGeom>
          <a:noFill/>
        </p:spPr>
        <p:txBody>
          <a:bodyPr wrap="square">
            <a:spAutoFit/>
          </a:bodyPr>
          <a:lstStyle/>
          <a:p>
            <a:pPr algn="just"/>
            <a:r>
              <a:rPr lang="en-GB" sz="2800" dirty="0">
                <a:latin typeface="Arial" panose="020B0604020202020204" pitchFamily="34" charset="0"/>
                <a:cs typeface="Arial" panose="020B0604020202020204" pitchFamily="34" charset="0"/>
              </a:rPr>
              <a:t>The T2Day is the Type 2 diabetes in the young programme - an NHSE 2-year initiative to improve care for people with Early Onset Type 2 Diabetes (EOT2D) affecting those aged between 18-39. A targeted improvement approach is proposed to improve outcomes for people with diabetes and reduce health inequalities, downstream activity, and healthcare costs. </a:t>
            </a:r>
          </a:p>
          <a:p>
            <a:endParaRPr lang="en-GB" dirty="0"/>
          </a:p>
        </p:txBody>
      </p:sp>
      <p:sp>
        <p:nvSpPr>
          <p:cNvPr id="7" name="TextBox 6">
            <a:extLst>
              <a:ext uri="{FF2B5EF4-FFF2-40B4-BE49-F238E27FC236}">
                <a16:creationId xmlns:a16="http://schemas.microsoft.com/office/drawing/2014/main" id="{BCA90AD8-E6CA-6621-2FC2-84431A8C8A26}"/>
              </a:ext>
            </a:extLst>
          </p:cNvPr>
          <p:cNvSpPr txBox="1"/>
          <p:nvPr/>
        </p:nvSpPr>
        <p:spPr>
          <a:xfrm>
            <a:off x="3853070" y="0"/>
            <a:ext cx="9391650" cy="584775"/>
          </a:xfrm>
          <a:prstGeom prst="rect">
            <a:avLst/>
          </a:prstGeom>
          <a:noFill/>
        </p:spPr>
        <p:txBody>
          <a:bodyPr wrap="square" rtlCol="0">
            <a:spAutoFit/>
          </a:bodyPr>
          <a:lstStyle/>
          <a:p>
            <a:r>
              <a:rPr lang="en-GB" sz="3200" b="1" dirty="0">
                <a:solidFill>
                  <a:schemeClr val="accent1"/>
                </a:solidFill>
                <a:latin typeface="Arial" panose="020B0604020202020204" pitchFamily="34" charset="0"/>
                <a:cs typeface="Arial" panose="020B0604020202020204" pitchFamily="34" charset="0"/>
              </a:rPr>
              <a:t>What is the T2Day?</a:t>
            </a:r>
          </a:p>
        </p:txBody>
      </p:sp>
    </p:spTree>
    <p:extLst>
      <p:ext uri="{BB962C8B-B14F-4D97-AF65-F5344CB8AC3E}">
        <p14:creationId xmlns:p14="http://schemas.microsoft.com/office/powerpoint/2010/main" val="249171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09EA27C-DE62-4CEC-A6D3-4FA9EF40A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34101FA-451B-A942-8970-FE95F90825F2}"/>
              </a:ext>
            </a:extLst>
          </p:cNvPr>
          <p:cNvPicPr>
            <a:picLocks noChangeAspect="1"/>
          </p:cNvPicPr>
          <p:nvPr/>
        </p:nvPicPr>
        <p:blipFill>
          <a:blip r:embed="rId4"/>
          <a:stretch>
            <a:fillRect/>
          </a:stretch>
        </p:blipFill>
        <p:spPr>
          <a:xfrm>
            <a:off x="380652" y="2170336"/>
            <a:ext cx="4219487" cy="3241661"/>
          </a:xfrm>
          <a:prstGeom prst="rect">
            <a:avLst/>
          </a:prstGeom>
          <a:ln w="127000" cap="sq">
            <a:solidFill>
              <a:srgbClr val="FFFFFF"/>
            </a:solidFill>
            <a:miter lim="800000"/>
          </a:ln>
        </p:spPr>
      </p:pic>
      <p:pic>
        <p:nvPicPr>
          <p:cNvPr id="3" name="Picture 2">
            <a:extLst>
              <a:ext uri="{FF2B5EF4-FFF2-40B4-BE49-F238E27FC236}">
                <a16:creationId xmlns:a16="http://schemas.microsoft.com/office/drawing/2014/main" id="{8503B959-537D-8F46-8F48-59F36DCEB4FC}"/>
              </a:ext>
            </a:extLst>
          </p:cNvPr>
          <p:cNvPicPr>
            <a:picLocks noChangeAspect="1"/>
          </p:cNvPicPr>
          <p:nvPr/>
        </p:nvPicPr>
        <p:blipFill>
          <a:blip r:embed="rId5"/>
          <a:stretch>
            <a:fillRect/>
          </a:stretch>
        </p:blipFill>
        <p:spPr>
          <a:xfrm>
            <a:off x="4980791" y="1430767"/>
            <a:ext cx="6884893" cy="4991547"/>
          </a:xfrm>
          <a:prstGeom prst="rect">
            <a:avLst/>
          </a:prstGeom>
          <a:ln w="127000" cap="sq">
            <a:solidFill>
              <a:srgbClr val="FFFFFF"/>
            </a:solidFill>
            <a:miter lim="800000"/>
          </a:ln>
        </p:spPr>
      </p:pic>
      <p:sp>
        <p:nvSpPr>
          <p:cNvPr id="4" name="TextBox 3">
            <a:extLst>
              <a:ext uri="{FF2B5EF4-FFF2-40B4-BE49-F238E27FC236}">
                <a16:creationId xmlns:a16="http://schemas.microsoft.com/office/drawing/2014/main" id="{055436A8-A227-EA4B-9207-BD1498EE93A1}"/>
              </a:ext>
            </a:extLst>
          </p:cNvPr>
          <p:cNvSpPr txBox="1"/>
          <p:nvPr/>
        </p:nvSpPr>
        <p:spPr>
          <a:xfrm>
            <a:off x="4432151" y="355002"/>
            <a:ext cx="2927404" cy="584775"/>
          </a:xfrm>
          <a:prstGeom prst="rect">
            <a:avLst/>
          </a:prstGeom>
          <a:noFill/>
        </p:spPr>
        <p:txBody>
          <a:bodyPr wrap="none" rtlCol="0">
            <a:spAutoFit/>
          </a:bodyPr>
          <a:lstStyle/>
          <a:p>
            <a:r>
              <a:rPr lang="en-US" sz="3200" b="1" dirty="0">
                <a:latin typeface="Comic Sans MS" panose="030F0902030302020204" pitchFamily="66" charset="0"/>
                <a:cs typeface="Aldhabi" panose="020F0502020204030204" pitchFamily="34" charset="0"/>
              </a:rPr>
              <a:t>ELIGIBILITY</a:t>
            </a:r>
            <a:r>
              <a:rPr lang="en-US" b="1" dirty="0"/>
              <a:t> </a:t>
            </a:r>
          </a:p>
        </p:txBody>
      </p:sp>
    </p:spTree>
    <p:extLst>
      <p:ext uri="{BB962C8B-B14F-4D97-AF65-F5344CB8AC3E}">
        <p14:creationId xmlns:p14="http://schemas.microsoft.com/office/powerpoint/2010/main" val="423146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low confidence">
            <a:extLst>
              <a:ext uri="{FF2B5EF4-FFF2-40B4-BE49-F238E27FC236}">
                <a16:creationId xmlns:a16="http://schemas.microsoft.com/office/drawing/2014/main" id="{1CE215D7-47D1-4406-95C9-0EBD58E67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847" y="672310"/>
            <a:ext cx="3535941" cy="1161055"/>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CDD3008C-0CA8-D38E-F79F-C9FF12031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90539"/>
            <a:ext cx="12192000" cy="2557936"/>
          </a:xfrm>
          <a:prstGeom prst="rect">
            <a:avLst/>
          </a:prstGeom>
        </p:spPr>
      </p:pic>
      <p:pic>
        <p:nvPicPr>
          <p:cNvPr id="6" name="Picture 5" descr="Icon&#10;&#10;Description automatically generated">
            <a:extLst>
              <a:ext uri="{FF2B5EF4-FFF2-40B4-BE49-F238E27FC236}">
                <a16:creationId xmlns:a16="http://schemas.microsoft.com/office/drawing/2014/main" id="{D691873B-570B-CBB6-D38C-CC7FF0B3CF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430" y="410928"/>
            <a:ext cx="1239659" cy="1161055"/>
          </a:xfrm>
          <a:prstGeom prst="rect">
            <a:avLst/>
          </a:prstGeom>
        </p:spPr>
      </p:pic>
      <p:sp>
        <p:nvSpPr>
          <p:cNvPr id="2" name="TextBox 1">
            <a:extLst>
              <a:ext uri="{FF2B5EF4-FFF2-40B4-BE49-F238E27FC236}">
                <a16:creationId xmlns:a16="http://schemas.microsoft.com/office/drawing/2014/main" id="{AED32EBF-0999-10A9-21D4-9F60CF927D7E}"/>
              </a:ext>
            </a:extLst>
          </p:cNvPr>
          <p:cNvSpPr txBox="1"/>
          <p:nvPr/>
        </p:nvSpPr>
        <p:spPr>
          <a:xfrm>
            <a:off x="788986" y="1729591"/>
            <a:ext cx="106140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dirty="0">
                <a:solidFill>
                  <a:schemeClr val="accent1"/>
                </a:solidFill>
                <a:latin typeface="Arial"/>
                <a:cs typeface="Arial"/>
              </a:rPr>
              <a:t>The T2Day Approach in South Yorkshire.</a:t>
            </a:r>
          </a:p>
        </p:txBody>
      </p:sp>
      <p:sp>
        <p:nvSpPr>
          <p:cNvPr id="3" name="TextBox 2">
            <a:extLst>
              <a:ext uri="{FF2B5EF4-FFF2-40B4-BE49-F238E27FC236}">
                <a16:creationId xmlns:a16="http://schemas.microsoft.com/office/drawing/2014/main" id="{90BB972C-2FF3-AFA5-A841-7C46ED507532}"/>
              </a:ext>
            </a:extLst>
          </p:cNvPr>
          <p:cNvSpPr txBox="1"/>
          <p:nvPr/>
        </p:nvSpPr>
        <p:spPr>
          <a:xfrm>
            <a:off x="683727" y="3319648"/>
            <a:ext cx="5257800" cy="13701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15000"/>
              </a:lnSpc>
              <a:spcAft>
                <a:spcPts val="1000"/>
              </a:spcAft>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Ani Kumar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SYICB Diabetes Programme Manager.</a:t>
            </a:r>
          </a:p>
          <a:p>
            <a:r>
              <a:rPr lang="en-GB" sz="1800" dirty="0">
                <a:effectLst/>
                <a:latin typeface="Arial" panose="020B0604020202020204" pitchFamily="34" charset="0"/>
                <a:ea typeface="Times New Roman" panose="02020603050405020304" pitchFamily="18" charset="0"/>
              </a:rPr>
              <a:t> T2Day Programme Lead</a:t>
            </a:r>
          </a:p>
          <a:p>
            <a:r>
              <a:rPr lang="en-GB" sz="1800" dirty="0">
                <a:effectLst/>
                <a:latin typeface="Arial" panose="020B0604020202020204" pitchFamily="34" charset="0"/>
                <a:ea typeface="Times New Roman" panose="02020603050405020304" pitchFamily="18" charset="0"/>
              </a:rPr>
              <a:t> DUK Clinical Champion</a:t>
            </a:r>
            <a:endParaRPr lang="en-GB" sz="2400" dirty="0">
              <a:latin typeface="Arial"/>
            </a:endParaRPr>
          </a:p>
        </p:txBody>
      </p:sp>
    </p:spTree>
    <p:extLst>
      <p:ext uri="{BB962C8B-B14F-4D97-AF65-F5344CB8AC3E}">
        <p14:creationId xmlns:p14="http://schemas.microsoft.com/office/powerpoint/2010/main" val="3061246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C61C1A-227B-70C9-90E2-6D93B8588AE6}"/>
              </a:ext>
            </a:extLst>
          </p:cNvPr>
          <p:cNvSpPr txBox="1"/>
          <p:nvPr/>
        </p:nvSpPr>
        <p:spPr>
          <a:xfrm>
            <a:off x="2058621" y="596508"/>
            <a:ext cx="9391650" cy="1077218"/>
          </a:xfrm>
          <a:prstGeom prst="rect">
            <a:avLst/>
          </a:prstGeom>
          <a:noFill/>
        </p:spPr>
        <p:txBody>
          <a:bodyPr wrap="square" rtlCol="0">
            <a:spAutoFit/>
          </a:bodyPr>
          <a:lstStyle/>
          <a:p>
            <a:r>
              <a:rPr lang="en-GB" sz="3200" b="1" dirty="0">
                <a:solidFill>
                  <a:schemeClr val="accent1"/>
                </a:solidFill>
                <a:latin typeface="Arial" panose="020B0604020202020204" pitchFamily="34" charset="0"/>
                <a:cs typeface="Arial" panose="020B0604020202020204" pitchFamily="34" charset="0"/>
              </a:rPr>
              <a:t>SY T2Day Model of care and our strategy</a:t>
            </a:r>
          </a:p>
          <a:p>
            <a:r>
              <a:rPr lang="en-GB" sz="3200" b="1" dirty="0">
                <a:solidFill>
                  <a:schemeClr val="accent1"/>
                </a:solidFill>
                <a:latin typeface="Arial" panose="020B0604020202020204" pitchFamily="34" charset="0"/>
                <a:cs typeface="Arial" panose="020B0604020202020204" pitchFamily="34" charset="0"/>
              </a:rPr>
              <a:t>… What are we going to do and how ?</a:t>
            </a:r>
          </a:p>
        </p:txBody>
      </p:sp>
      <p:sp>
        <p:nvSpPr>
          <p:cNvPr id="7" name="Text Placeholder 6">
            <a:extLst>
              <a:ext uri="{FF2B5EF4-FFF2-40B4-BE49-F238E27FC236}">
                <a16:creationId xmlns:a16="http://schemas.microsoft.com/office/drawing/2014/main" id="{EFC7FD85-F1F6-C2CA-7108-5BAB13C5CF69}"/>
              </a:ext>
            </a:extLst>
          </p:cNvPr>
          <p:cNvSpPr txBox="1">
            <a:spLocks/>
          </p:cNvSpPr>
          <p:nvPr/>
        </p:nvSpPr>
        <p:spPr>
          <a:xfrm>
            <a:off x="916885" y="5599755"/>
            <a:ext cx="2283472" cy="36512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360"/>
              </a:spcBef>
              <a:buFont typeface="Arial" panose="020B0604020202020204" pitchFamily="34" charset="0"/>
              <a:buNone/>
              <a:defRPr sz="14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F2C8F"/>
                </a:solidFill>
                <a:effectLst/>
                <a:uLnTx/>
                <a:uFillTx/>
                <a:latin typeface="Sabon Next LT"/>
                <a:ea typeface="+mn-ea"/>
                <a:cs typeface="+mn-cs"/>
              </a:rPr>
              <a:t>Prevention</a:t>
            </a:r>
          </a:p>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1F2C8F"/>
              </a:solidFill>
              <a:effectLst/>
              <a:uLnTx/>
              <a:uFillTx/>
              <a:latin typeface="Sabon Next LT"/>
              <a:ea typeface="+mn-ea"/>
              <a:cs typeface="+mn-cs"/>
            </a:endParaRPr>
          </a:p>
        </p:txBody>
      </p:sp>
      <p:sp>
        <p:nvSpPr>
          <p:cNvPr id="8" name="Text Placeholder 9">
            <a:extLst>
              <a:ext uri="{FF2B5EF4-FFF2-40B4-BE49-F238E27FC236}">
                <a16:creationId xmlns:a16="http://schemas.microsoft.com/office/drawing/2014/main" id="{8B6E0816-CF1F-F4C5-4978-E0C5B70F5207}"/>
              </a:ext>
            </a:extLst>
          </p:cNvPr>
          <p:cNvSpPr txBox="1">
            <a:spLocks/>
          </p:cNvSpPr>
          <p:nvPr/>
        </p:nvSpPr>
        <p:spPr>
          <a:xfrm>
            <a:off x="3674073" y="5600351"/>
            <a:ext cx="2283472" cy="36512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360"/>
              </a:spcBef>
              <a:buFont typeface="Arial" panose="020B0604020202020204" pitchFamily="34" charset="0"/>
              <a:buNone/>
              <a:defRPr sz="14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F2C8F"/>
                </a:solidFill>
                <a:effectLst/>
                <a:uLnTx/>
                <a:uFillTx/>
                <a:latin typeface="Sabon Next LT"/>
                <a:ea typeface="+mn-ea"/>
                <a:cs typeface="+mn-cs"/>
              </a:rPr>
              <a:t>Integration</a:t>
            </a:r>
          </a:p>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1F2C8F"/>
              </a:solidFill>
              <a:effectLst/>
              <a:uLnTx/>
              <a:uFillTx/>
              <a:latin typeface="Sabon Next LT"/>
              <a:ea typeface="+mn-ea"/>
              <a:cs typeface="+mn-cs"/>
            </a:endParaRPr>
          </a:p>
        </p:txBody>
      </p:sp>
      <p:sp>
        <p:nvSpPr>
          <p:cNvPr id="9" name="Text Placeholder 11">
            <a:extLst>
              <a:ext uri="{FF2B5EF4-FFF2-40B4-BE49-F238E27FC236}">
                <a16:creationId xmlns:a16="http://schemas.microsoft.com/office/drawing/2014/main" id="{4A5DADE1-2DBE-0573-D7B3-59D526C4E213}"/>
              </a:ext>
            </a:extLst>
          </p:cNvPr>
          <p:cNvSpPr txBox="1">
            <a:spLocks/>
          </p:cNvSpPr>
          <p:nvPr/>
        </p:nvSpPr>
        <p:spPr>
          <a:xfrm>
            <a:off x="6274589" y="4990707"/>
            <a:ext cx="2598737" cy="1109662"/>
          </a:xfrm>
          <a:prstGeom prst="rect">
            <a:avLst/>
          </a:prstGeom>
          <a:solidFill>
            <a:srgbClr val="FDFAF6"/>
          </a:solidFill>
        </p:spPr>
        <p:txBody>
          <a:bodyPr vert="horz" lIns="0" tIns="274320" rIns="0" bIns="45720" rtlCol="0" anchor="t">
            <a:noAutofit/>
          </a:bodyPr>
          <a:lstStyle>
            <a:lvl1pPr marL="0" indent="0" algn="ctr" defTabSz="914400" rtl="0" eaLnBrk="1" latinLnBrk="0" hangingPunct="1">
              <a:lnSpc>
                <a:spcPct val="100000"/>
              </a:lnSpc>
              <a:spcBef>
                <a:spcPts val="0"/>
              </a:spcBef>
              <a:buFont typeface="Arial" panose="020B0604020202020204" pitchFamily="34" charset="0"/>
              <a:buNone/>
              <a:defRPr sz="1800" b="0" kern="1200" cap="all" baseline="0">
                <a:solidFill>
                  <a:schemeClr val="accent6"/>
                </a:solidFill>
                <a:latin typeface="+mj-lt"/>
                <a:ea typeface="+mn-ea"/>
                <a:cs typeface="Arial" panose="020B0604020202020204" pitchFamily="34" charset="0"/>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0" i="0" u="none" strike="noStrike" kern="1200" cap="all" spc="0" normalizeH="0" baseline="0" noProof="0" dirty="0">
              <a:ln>
                <a:noFill/>
              </a:ln>
              <a:solidFill>
                <a:srgbClr val="1F2C8F"/>
              </a:solidFill>
              <a:effectLst/>
              <a:uLnTx/>
              <a:uFillTx/>
              <a:latin typeface="Sabon Next LT"/>
              <a:ea typeface="+mn-ea"/>
              <a:cs typeface="Arial" panose="020B0604020202020204" pitchFamily="34" charset="0"/>
            </a:endParaRPr>
          </a:p>
        </p:txBody>
      </p:sp>
      <p:sp>
        <p:nvSpPr>
          <p:cNvPr id="10" name="Text Placeholder 12">
            <a:extLst>
              <a:ext uri="{FF2B5EF4-FFF2-40B4-BE49-F238E27FC236}">
                <a16:creationId xmlns:a16="http://schemas.microsoft.com/office/drawing/2014/main" id="{49B4D23B-0605-5F85-D0FB-484875C89EF0}"/>
              </a:ext>
            </a:extLst>
          </p:cNvPr>
          <p:cNvSpPr txBox="1">
            <a:spLocks/>
          </p:cNvSpPr>
          <p:nvPr/>
        </p:nvSpPr>
        <p:spPr>
          <a:xfrm>
            <a:off x="6432529" y="5600947"/>
            <a:ext cx="2283472" cy="36512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360"/>
              </a:spcBef>
              <a:buFont typeface="Arial" panose="020B0604020202020204" pitchFamily="34" charset="0"/>
              <a:buNone/>
              <a:defRPr sz="14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F2C8F"/>
                </a:solidFill>
                <a:effectLst/>
                <a:uLnTx/>
                <a:uFillTx/>
                <a:latin typeface="Sabon Next LT"/>
                <a:ea typeface="+mn-ea"/>
                <a:cs typeface="+mn-cs"/>
              </a:rPr>
              <a:t>Engagement</a:t>
            </a:r>
          </a:p>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lang="en-US" sz="2400" b="1" dirty="0">
                <a:solidFill>
                  <a:srgbClr val="1F2C8F"/>
                </a:solidFill>
                <a:latin typeface="Sabon Next LT"/>
              </a:rPr>
              <a:t>Education</a:t>
            </a:r>
            <a:r>
              <a:rPr kumimoji="0" lang="en-US" sz="2400" b="1" i="0" u="none" strike="noStrike" kern="1200" cap="none" spc="0" normalizeH="0" baseline="0" noProof="0" dirty="0">
                <a:ln>
                  <a:noFill/>
                </a:ln>
                <a:solidFill>
                  <a:srgbClr val="1F2C8F"/>
                </a:solidFill>
                <a:effectLst/>
                <a:uLnTx/>
                <a:uFillTx/>
                <a:latin typeface="Sabon Next LT"/>
                <a:ea typeface="+mn-ea"/>
                <a:cs typeface="+mn-cs"/>
              </a:rPr>
              <a:t> </a:t>
            </a:r>
          </a:p>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rgbClr val="1F2C8F"/>
              </a:solidFill>
              <a:effectLst/>
              <a:uLnTx/>
              <a:uFillTx/>
              <a:latin typeface="Sabon Next LT"/>
              <a:ea typeface="+mn-ea"/>
              <a:cs typeface="+mn-cs"/>
            </a:endParaRPr>
          </a:p>
        </p:txBody>
      </p:sp>
      <p:sp>
        <p:nvSpPr>
          <p:cNvPr id="11" name="Text Placeholder 15">
            <a:extLst>
              <a:ext uri="{FF2B5EF4-FFF2-40B4-BE49-F238E27FC236}">
                <a16:creationId xmlns:a16="http://schemas.microsoft.com/office/drawing/2014/main" id="{608C1E8A-D010-E33B-9FF8-38F7017B9902}"/>
              </a:ext>
            </a:extLst>
          </p:cNvPr>
          <p:cNvSpPr txBox="1">
            <a:spLocks/>
          </p:cNvSpPr>
          <p:nvPr/>
        </p:nvSpPr>
        <p:spPr>
          <a:xfrm>
            <a:off x="9190984" y="5269871"/>
            <a:ext cx="2283472" cy="696201"/>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360"/>
              </a:spcBef>
              <a:buFont typeface="Arial" panose="020B0604020202020204" pitchFamily="34" charset="0"/>
              <a:buNone/>
              <a:defRPr sz="14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6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1F2C8F"/>
                </a:solidFill>
                <a:effectLst/>
                <a:uLnTx/>
                <a:uFillTx/>
                <a:latin typeface="Sabon Next LT"/>
                <a:ea typeface="+mn-ea"/>
                <a:cs typeface="+mn-cs"/>
              </a:rPr>
              <a:t>Remission</a:t>
            </a:r>
          </a:p>
        </p:txBody>
      </p:sp>
      <p:pic>
        <p:nvPicPr>
          <p:cNvPr id="12" name="Picture 2" descr="Healthier You: NHS Diabetes Prevention Programme To Launch in Leicester to  Help Prevent Type 2 Diabetes — Leicester Diabetes Centre">
            <a:extLst>
              <a:ext uri="{FF2B5EF4-FFF2-40B4-BE49-F238E27FC236}">
                <a16:creationId xmlns:a16="http://schemas.microsoft.com/office/drawing/2014/main" id="{E3CF50CC-9EF3-2B32-C3CA-CAFE46674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92" y="2392363"/>
            <a:ext cx="2597150" cy="25971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2" descr="Will Primary Care Networks be the engine of change to drive Integrated Care?  - Thoughts from the Centre | Deloitte UK">
            <a:extLst>
              <a:ext uri="{FF2B5EF4-FFF2-40B4-BE49-F238E27FC236}">
                <a16:creationId xmlns:a16="http://schemas.microsoft.com/office/drawing/2014/main" id="{3245D90D-5090-CD1A-D18B-D15981C59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985" r="24985"/>
          <a:stretch>
            <a:fillRect/>
          </a:stretch>
        </p:blipFill>
        <p:spPr bwMode="auto">
          <a:xfrm>
            <a:off x="3517234" y="2393950"/>
            <a:ext cx="2597150" cy="25955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70BDAC6D-BD86-3BD0-5B0B-4A272CEAC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3766" r="23766"/>
          <a:stretch>
            <a:fillRect/>
          </a:stretch>
        </p:blipFill>
        <p:spPr bwMode="auto">
          <a:xfrm>
            <a:off x="6276975" y="2360613"/>
            <a:ext cx="2595563" cy="259715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Placeholder 10">
            <a:extLst>
              <a:ext uri="{FF2B5EF4-FFF2-40B4-BE49-F238E27FC236}">
                <a16:creationId xmlns:a16="http://schemas.microsoft.com/office/drawing/2014/main" id="{FB7DBF6A-83C4-F123-09EF-24A0451E1D90}"/>
              </a:ext>
            </a:extLst>
          </p:cNvPr>
          <p:cNvPicPr>
            <a:picLocks noChangeAspect="1"/>
          </p:cNvPicPr>
          <p:nvPr/>
        </p:nvPicPr>
        <p:blipFill>
          <a:blip r:embed="rId6"/>
          <a:srcRect t="3818" b="3818"/>
          <a:stretch>
            <a:fillRect/>
          </a:stretch>
        </p:blipFill>
        <p:spPr>
          <a:xfrm>
            <a:off x="9034272" y="2393215"/>
            <a:ext cx="2596896" cy="2596896"/>
          </a:xfrm>
          <a:prstGeom prst="rect">
            <a:avLst/>
          </a:prstGeom>
          <a:solidFill>
            <a:srgbClr val="D2D592">
              <a:lumMod val="60000"/>
              <a:lumOff val="40000"/>
            </a:srgbClr>
          </a:solidFill>
          <a:ln>
            <a:noFill/>
          </a:ln>
        </p:spPr>
      </p:pic>
      <p:pic>
        <p:nvPicPr>
          <p:cNvPr id="17" name="Picture 16">
            <a:extLst>
              <a:ext uri="{FF2B5EF4-FFF2-40B4-BE49-F238E27FC236}">
                <a16:creationId xmlns:a16="http://schemas.microsoft.com/office/drawing/2014/main" id="{E612F5CE-D1AB-87DE-3EB0-84810B8C5E2F}"/>
              </a:ext>
            </a:extLst>
          </p:cNvPr>
          <p:cNvPicPr>
            <a:picLocks noChangeAspect="1"/>
          </p:cNvPicPr>
          <p:nvPr/>
        </p:nvPicPr>
        <p:blipFill>
          <a:blip r:embed="rId7"/>
          <a:stretch>
            <a:fillRect/>
          </a:stretch>
        </p:blipFill>
        <p:spPr>
          <a:xfrm>
            <a:off x="4472831" y="1440536"/>
            <a:ext cx="3151905" cy="853514"/>
          </a:xfrm>
          <a:prstGeom prst="rect">
            <a:avLst/>
          </a:prstGeom>
        </p:spPr>
      </p:pic>
    </p:spTree>
    <p:extLst>
      <p:ext uri="{BB962C8B-B14F-4D97-AF65-F5344CB8AC3E}">
        <p14:creationId xmlns:p14="http://schemas.microsoft.com/office/powerpoint/2010/main" val="189210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art of a strategy&#10;&#10;Description automatically generated with medium confidence">
            <a:extLst>
              <a:ext uri="{FF2B5EF4-FFF2-40B4-BE49-F238E27FC236}">
                <a16:creationId xmlns:a16="http://schemas.microsoft.com/office/drawing/2014/main" id="{26FF1F95-BC55-94FB-4B60-29434A6C95EB}"/>
              </a:ext>
            </a:extLst>
          </p:cNvPr>
          <p:cNvPicPr>
            <a:picLocks noChangeAspect="1"/>
          </p:cNvPicPr>
          <p:nvPr/>
        </p:nvPicPr>
        <p:blipFill>
          <a:blip r:embed="rId3"/>
          <a:stretch>
            <a:fillRect/>
          </a:stretch>
        </p:blipFill>
        <p:spPr>
          <a:xfrm>
            <a:off x="885825" y="1133475"/>
            <a:ext cx="10239375" cy="5724525"/>
          </a:xfrm>
          <a:prstGeom prst="rect">
            <a:avLst/>
          </a:prstGeom>
        </p:spPr>
      </p:pic>
      <p:sp>
        <p:nvSpPr>
          <p:cNvPr id="2" name="TextBox 1">
            <a:extLst>
              <a:ext uri="{FF2B5EF4-FFF2-40B4-BE49-F238E27FC236}">
                <a16:creationId xmlns:a16="http://schemas.microsoft.com/office/drawing/2014/main" id="{BD7A52B4-DA7E-F82A-ECFC-0718D87BCA41}"/>
              </a:ext>
            </a:extLst>
          </p:cNvPr>
          <p:cNvSpPr txBox="1"/>
          <p:nvPr/>
        </p:nvSpPr>
        <p:spPr>
          <a:xfrm>
            <a:off x="1185520" y="56257"/>
            <a:ext cx="9391650" cy="1077218"/>
          </a:xfrm>
          <a:prstGeom prst="rect">
            <a:avLst/>
          </a:prstGeom>
          <a:noFill/>
        </p:spPr>
        <p:txBody>
          <a:bodyPr wrap="square" rtlCol="0">
            <a:spAutoFit/>
          </a:bodyPr>
          <a:lstStyle/>
          <a:p>
            <a:r>
              <a:rPr lang="en-GB" sz="3200" b="1" dirty="0">
                <a:solidFill>
                  <a:schemeClr val="accent1"/>
                </a:solidFill>
                <a:latin typeface="Arial" panose="020B0604020202020204" pitchFamily="34" charset="0"/>
                <a:cs typeface="Arial" panose="020B0604020202020204" pitchFamily="34" charset="0"/>
              </a:rPr>
              <a:t>SY T2Day Model of care</a:t>
            </a:r>
          </a:p>
          <a:p>
            <a:r>
              <a:rPr lang="en-GB" sz="3200" b="1" dirty="0">
                <a:solidFill>
                  <a:schemeClr val="accent1"/>
                </a:solidFill>
                <a:latin typeface="Arial" panose="020B0604020202020204" pitchFamily="34" charset="0"/>
                <a:cs typeface="Arial" panose="020B0604020202020204" pitchFamily="34" charset="0"/>
              </a:rPr>
              <a:t>… What are we going to do ?</a:t>
            </a:r>
          </a:p>
        </p:txBody>
      </p:sp>
    </p:spTree>
    <p:extLst>
      <p:ext uri="{BB962C8B-B14F-4D97-AF65-F5344CB8AC3E}">
        <p14:creationId xmlns:p14="http://schemas.microsoft.com/office/powerpoint/2010/main" val="2584558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B5FE4C18-F918-855A-270A-9E338CEC5694}"/>
              </a:ext>
            </a:extLst>
          </p:cNvPr>
          <p:cNvGraphicFramePr>
            <a:graphicFrameLocks noGrp="1"/>
          </p:cNvGraphicFramePr>
          <p:nvPr>
            <p:extLst>
              <p:ext uri="{D42A27DB-BD31-4B8C-83A1-F6EECF244321}">
                <p14:modId xmlns:p14="http://schemas.microsoft.com/office/powerpoint/2010/main" val="3921714803"/>
              </p:ext>
            </p:extLst>
          </p:nvPr>
        </p:nvGraphicFramePr>
        <p:xfrm>
          <a:off x="-12070" y="915877"/>
          <a:ext cx="12192000" cy="6615283"/>
        </p:xfrm>
        <a:graphic>
          <a:graphicData uri="http://schemas.openxmlformats.org/drawingml/2006/table">
            <a:tbl>
              <a:tblPr firstRow="1" bandRow="1">
                <a:tableStyleId>{5C22544A-7EE6-4342-B048-85BDC9FD1C3A}</a:tableStyleId>
              </a:tblPr>
              <a:tblGrid>
                <a:gridCol w="5050465">
                  <a:extLst>
                    <a:ext uri="{9D8B030D-6E8A-4147-A177-3AD203B41FA5}">
                      <a16:colId xmlns:a16="http://schemas.microsoft.com/office/drawing/2014/main" val="3708705541"/>
                    </a:ext>
                  </a:extLst>
                </a:gridCol>
                <a:gridCol w="7141535">
                  <a:extLst>
                    <a:ext uri="{9D8B030D-6E8A-4147-A177-3AD203B41FA5}">
                      <a16:colId xmlns:a16="http://schemas.microsoft.com/office/drawing/2014/main" val="379989847"/>
                    </a:ext>
                  </a:extLst>
                </a:gridCol>
              </a:tblGrid>
              <a:tr h="976483">
                <a:tc>
                  <a:txBody>
                    <a:bodyPr/>
                    <a:lstStyle/>
                    <a:p>
                      <a:endParaRPr lang="en-GB" b="0" dirty="0"/>
                    </a:p>
                    <a:p>
                      <a:r>
                        <a:rPr lang="en-GB" b="0" dirty="0"/>
                        <a:t>                                    Project Lead </a:t>
                      </a:r>
                    </a:p>
                    <a:p>
                      <a:endParaRPr lang="en-GB" b="0" dirty="0"/>
                    </a:p>
                  </a:txBody>
                  <a:tcPr/>
                </a:tc>
                <a:tc>
                  <a:txBody>
                    <a:bodyPr/>
                    <a:lstStyle/>
                    <a:p>
                      <a:pPr marL="285750" indent="-285750">
                        <a:buFont typeface="Arial" panose="020B0604020202020204" pitchFamily="34" charset="0"/>
                        <a:buChar char="•"/>
                      </a:pPr>
                      <a:r>
                        <a:rPr lang="en-GB" sz="1400" b="0" dirty="0"/>
                        <a:t>Oversee the programme, implementation plus data collection.</a:t>
                      </a:r>
                    </a:p>
                    <a:p>
                      <a:pPr marL="285750" indent="-285750">
                        <a:buFont typeface="Arial" panose="020B0604020202020204" pitchFamily="34" charset="0"/>
                        <a:buChar char="•"/>
                      </a:pPr>
                      <a:r>
                        <a:rPr lang="en-GB" sz="1400" b="0" dirty="0"/>
                        <a:t> Provide coordination, tracking and organising.</a:t>
                      </a:r>
                      <a:endParaRPr lang="en-GB" sz="1400" b="0" kern="1200" dirty="0">
                        <a:solidFill>
                          <a:schemeClr val="lt1"/>
                        </a:solidFill>
                        <a:effectLst/>
                        <a:latin typeface="+mn-lt"/>
                        <a:ea typeface="+mn-ea"/>
                        <a:cs typeface="+mn-cs"/>
                      </a:endParaRPr>
                    </a:p>
                    <a:p>
                      <a:pPr marL="285750" indent="-285750">
                        <a:buFont typeface="Arial" panose="020B0604020202020204" pitchFamily="34" charset="0"/>
                        <a:buChar char="•"/>
                      </a:pPr>
                      <a:r>
                        <a:rPr lang="en-GB" sz="1400" b="0" dirty="0"/>
                        <a:t>Monitor, share, progress and escalate challenges.</a:t>
                      </a:r>
                    </a:p>
                    <a:p>
                      <a:pPr marL="285750" indent="-285750">
                        <a:buFont typeface="Arial" panose="020B0604020202020204" pitchFamily="34" charset="0"/>
                        <a:buChar char="•"/>
                      </a:pPr>
                      <a:r>
                        <a:rPr lang="en-GB" sz="1400" b="0" dirty="0"/>
                        <a:t>Support T2Day workstreams.</a:t>
                      </a:r>
                    </a:p>
                  </a:txBody>
                  <a:tcPr/>
                </a:tc>
                <a:extLst>
                  <a:ext uri="{0D108BD9-81ED-4DB2-BD59-A6C34878D82A}">
                    <a16:rowId xmlns:a16="http://schemas.microsoft.com/office/drawing/2014/main" val="1813456461"/>
                  </a:ext>
                </a:extLst>
              </a:tr>
              <a:tr h="1078650">
                <a:tc>
                  <a:txBody>
                    <a:bodyPr/>
                    <a:lstStyle/>
                    <a:p>
                      <a:endParaRPr lang="en-GB" dirty="0"/>
                    </a:p>
                    <a:p>
                      <a:r>
                        <a:rPr lang="en-GB" dirty="0"/>
                        <a:t>                                   Health and Wellbeing coach  </a:t>
                      </a:r>
                    </a:p>
                    <a:p>
                      <a:r>
                        <a:rPr lang="en-GB" dirty="0"/>
                        <a:t>             </a:t>
                      </a:r>
                    </a:p>
                  </a:txBody>
                  <a:tcPr/>
                </a:tc>
                <a:tc>
                  <a:txBody>
                    <a:bodyPr/>
                    <a:lstStyle/>
                    <a:p>
                      <a:endParaRPr lang="en-GB" sz="1400" dirty="0"/>
                    </a:p>
                    <a:p>
                      <a:pPr marL="285750" indent="-285750">
                        <a:buFont typeface="Arial" panose="020B0604020202020204" pitchFamily="34" charset="0"/>
                        <a:buChar char="•"/>
                      </a:pPr>
                      <a:r>
                        <a:rPr lang="en-GB" sz="1400" dirty="0"/>
                        <a:t>Share improvement methods and tools</a:t>
                      </a:r>
                    </a:p>
                    <a:p>
                      <a:pPr marL="285750" indent="-285750">
                        <a:buFont typeface="Arial" panose="020B0604020202020204" pitchFamily="34" charset="0"/>
                        <a:buChar char="•"/>
                      </a:pPr>
                      <a:r>
                        <a:rPr lang="en-GB" sz="1400" dirty="0"/>
                        <a:t>Help engage people and teams </a:t>
                      </a:r>
                    </a:p>
                    <a:p>
                      <a:pPr marL="285750" indent="-285750">
                        <a:buFont typeface="Arial" panose="020B0604020202020204" pitchFamily="34" charset="0"/>
                        <a:buChar char="•"/>
                      </a:pPr>
                      <a:r>
                        <a:rPr lang="en-GB" sz="1400" dirty="0"/>
                        <a:t>Support teams in developing ideas and strategies using QI tools</a:t>
                      </a:r>
                    </a:p>
                    <a:p>
                      <a:pPr marL="285750" indent="-285750">
                        <a:buFont typeface="Arial" panose="020B0604020202020204" pitchFamily="34" charset="0"/>
                        <a:buChar char="•"/>
                      </a:pPr>
                      <a:endParaRPr lang="en-GB" sz="1400" dirty="0"/>
                    </a:p>
                  </a:txBody>
                  <a:tcPr/>
                </a:tc>
                <a:extLst>
                  <a:ext uri="{0D108BD9-81ED-4DB2-BD59-A6C34878D82A}">
                    <a16:rowId xmlns:a16="http://schemas.microsoft.com/office/drawing/2014/main" val="1843039605"/>
                  </a:ext>
                </a:extLst>
              </a:tr>
              <a:tr h="888085">
                <a:tc>
                  <a:txBody>
                    <a:bodyPr/>
                    <a:lstStyle/>
                    <a:p>
                      <a:endParaRPr lang="en-GB" dirty="0"/>
                    </a:p>
                    <a:p>
                      <a:r>
                        <a:rPr lang="en-GB" dirty="0"/>
                        <a:t>                                    Practice Nurse Educator</a:t>
                      </a:r>
                    </a:p>
                    <a:p>
                      <a:endParaRPr lang="en-GB" dirty="0"/>
                    </a:p>
                  </a:txBody>
                  <a:tcPr/>
                </a:tc>
                <a:tc>
                  <a:txBody>
                    <a:bodyPr/>
                    <a:lstStyle/>
                    <a:p>
                      <a:pPr marL="285750" indent="-285750">
                        <a:buFont typeface="Arial" panose="020B0604020202020204" pitchFamily="34" charset="0"/>
                        <a:buChar char="•"/>
                      </a:pPr>
                      <a:r>
                        <a:rPr lang="en-GB" sz="1400" b="0" i="0" kern="1200" dirty="0">
                          <a:solidFill>
                            <a:schemeClr val="dk1"/>
                          </a:solidFill>
                          <a:effectLst/>
                          <a:latin typeface="+mn-lt"/>
                          <a:ea typeface="+mn-ea"/>
                          <a:cs typeface="+mn-cs"/>
                        </a:rPr>
                        <a:t>To deliver mentorship, education, advice and support in T2Day diabetes care. </a:t>
                      </a:r>
                    </a:p>
                    <a:p>
                      <a:pPr marL="285750" indent="-285750">
                        <a:buFont typeface="Arial" panose="020B0604020202020204" pitchFamily="34" charset="0"/>
                        <a:buChar char="•"/>
                      </a:pPr>
                      <a:r>
                        <a:rPr lang="en-GB" sz="1400" dirty="0"/>
                        <a:t>To facilitate communication between places/ primary care and secondary care team for mutual support, sharing of good practice and peer-learning. </a:t>
                      </a:r>
                    </a:p>
                  </a:txBody>
                  <a:tcPr/>
                </a:tc>
                <a:extLst>
                  <a:ext uri="{0D108BD9-81ED-4DB2-BD59-A6C34878D82A}">
                    <a16:rowId xmlns:a16="http://schemas.microsoft.com/office/drawing/2014/main" val="2860149034"/>
                  </a:ext>
                </a:extLst>
              </a:tr>
              <a:tr h="888085">
                <a:tc>
                  <a:txBody>
                    <a:bodyPr/>
                    <a:lstStyle/>
                    <a:p>
                      <a:endParaRPr lang="en-GB" dirty="0"/>
                    </a:p>
                    <a:p>
                      <a:r>
                        <a:rPr lang="en-GB" dirty="0"/>
                        <a:t>                                    Diabetes Specialist Midwife</a:t>
                      </a:r>
                    </a:p>
                    <a:p>
                      <a:endParaRPr lang="en-GB" dirty="0"/>
                    </a:p>
                  </a:txBody>
                  <a:tcPr/>
                </a:tc>
                <a:tc>
                  <a:txBody>
                    <a:bodyPr/>
                    <a:lstStyle/>
                    <a:p>
                      <a:pPr marL="285750" indent="-285750">
                        <a:buFont typeface="Arial" panose="020B0604020202020204" pitchFamily="34" charset="0"/>
                        <a:buChar char="•"/>
                      </a:pPr>
                      <a:r>
                        <a:rPr lang="en-GB" sz="1400" dirty="0"/>
                        <a:t>To deliver mentorship, education, advice and support in diabetes care around pre-conception and pregnancy care.</a:t>
                      </a:r>
                    </a:p>
                    <a:p>
                      <a:pPr marL="285750" indent="-285750">
                        <a:buFont typeface="Arial" panose="020B0604020202020204" pitchFamily="34" charset="0"/>
                        <a:buChar char="•"/>
                      </a:pPr>
                      <a:r>
                        <a:rPr lang="en-GB" sz="1400" dirty="0"/>
                        <a:t>Identifying gaps in preconception clinic and ensuring there is a seamless approach. </a:t>
                      </a:r>
                    </a:p>
                  </a:txBody>
                  <a:tcPr/>
                </a:tc>
                <a:extLst>
                  <a:ext uri="{0D108BD9-81ED-4DB2-BD59-A6C34878D82A}">
                    <a16:rowId xmlns:a16="http://schemas.microsoft.com/office/drawing/2014/main" val="1437477322"/>
                  </a:ext>
                </a:extLst>
              </a:tr>
              <a:tr h="841341">
                <a:tc>
                  <a:txBody>
                    <a:bodyPr/>
                    <a:lstStyle/>
                    <a:p>
                      <a:endParaRPr lang="en-GB" dirty="0"/>
                    </a:p>
                    <a:p>
                      <a:r>
                        <a:rPr lang="en-GB" dirty="0"/>
                        <a:t>                                     Behaviour Science Campaign</a:t>
                      </a:r>
                    </a:p>
                    <a:p>
                      <a:r>
                        <a:rPr lang="en-GB" dirty="0"/>
                        <a:t>                                      </a:t>
                      </a:r>
                    </a:p>
                  </a:txBody>
                  <a:tcPr/>
                </a:tc>
                <a:tc>
                  <a:txBody>
                    <a:bodyPr/>
                    <a:lstStyle/>
                    <a:p>
                      <a:pPr marL="285750" indent="-285750">
                        <a:buFont typeface="Arial" panose="020B0604020202020204" pitchFamily="34" charset="0"/>
                        <a:buChar char="•"/>
                      </a:pPr>
                      <a:r>
                        <a:rPr lang="en-GB" sz="1400" dirty="0"/>
                        <a:t>Design and run a behaviour science campaign across South Yorkshire, using a COM-B approach, which has an emphasis on understanding the current barriers to engagement.</a:t>
                      </a:r>
                    </a:p>
                  </a:txBody>
                  <a:tcPr/>
                </a:tc>
                <a:extLst>
                  <a:ext uri="{0D108BD9-81ED-4DB2-BD59-A6C34878D82A}">
                    <a16:rowId xmlns:a16="http://schemas.microsoft.com/office/drawing/2014/main" val="2352338473"/>
                  </a:ext>
                </a:extLst>
              </a:tr>
              <a:tr h="1362506">
                <a:tc>
                  <a:txBody>
                    <a:bodyPr/>
                    <a:lstStyle/>
                    <a:p>
                      <a:endParaRPr lang="en-GB" dirty="0"/>
                    </a:p>
                    <a:p>
                      <a:r>
                        <a:rPr lang="en-GB" dirty="0"/>
                        <a:t>                                    Community funds towards Faith </a:t>
                      </a:r>
                    </a:p>
                    <a:p>
                      <a:pPr algn="l"/>
                      <a:r>
                        <a:rPr lang="en-GB" dirty="0"/>
                        <a:t>                                 Leaders</a:t>
                      </a:r>
                    </a:p>
                    <a:p>
                      <a:endParaRPr lang="en-GB" dirty="0"/>
                    </a:p>
                    <a:p>
                      <a:endParaRPr lang="en-GB" dirty="0"/>
                    </a:p>
                  </a:txBody>
                  <a:tcPr/>
                </a:tc>
                <a:tc>
                  <a:txBody>
                    <a:bodyPr/>
                    <a:lstStyle/>
                    <a:p>
                      <a:pPr marL="285750" indent="-285750">
                        <a:buFont typeface="Arial" panose="020B0604020202020204" pitchFamily="34" charset="0"/>
                        <a:buChar char="•"/>
                      </a:pPr>
                      <a:r>
                        <a:rPr lang="en-GB" sz="1400" dirty="0"/>
                        <a:t>The aim of the initiative T2Day Interfaith Network is to bring representative / lived experience collaborators from different faith and belief groups together who have a particular interest in how faith groups can support their members to improve health and wellbeing.</a:t>
                      </a:r>
                    </a:p>
                  </a:txBody>
                  <a:tcPr/>
                </a:tc>
                <a:extLst>
                  <a:ext uri="{0D108BD9-81ED-4DB2-BD59-A6C34878D82A}">
                    <a16:rowId xmlns:a16="http://schemas.microsoft.com/office/drawing/2014/main" val="409317335"/>
                  </a:ext>
                </a:extLst>
              </a:tr>
            </a:tbl>
          </a:graphicData>
        </a:graphic>
      </p:graphicFrame>
      <p:pic>
        <p:nvPicPr>
          <p:cNvPr id="7" name="Picture 6" descr="A person sitting in a meditating position with his computer&#10;&#10;Description automatically generated">
            <a:extLst>
              <a:ext uri="{FF2B5EF4-FFF2-40B4-BE49-F238E27FC236}">
                <a16:creationId xmlns:a16="http://schemas.microsoft.com/office/drawing/2014/main" id="{67C1ACC3-B9FB-B965-B81D-D45FE580098C}"/>
              </a:ext>
            </a:extLst>
          </p:cNvPr>
          <p:cNvPicPr>
            <a:picLocks noChangeAspect="1"/>
          </p:cNvPicPr>
          <p:nvPr/>
        </p:nvPicPr>
        <p:blipFill>
          <a:blip r:embed="rId3"/>
          <a:stretch>
            <a:fillRect/>
          </a:stretch>
        </p:blipFill>
        <p:spPr>
          <a:xfrm>
            <a:off x="-12070" y="868252"/>
            <a:ext cx="1848638" cy="1018991"/>
          </a:xfrm>
          <a:prstGeom prst="rect">
            <a:avLst/>
          </a:prstGeom>
        </p:spPr>
      </p:pic>
      <p:pic>
        <p:nvPicPr>
          <p:cNvPr id="9" name="Picture 8" descr="Cartoon characters on a yellow background&#10;&#10;Description automatically generated">
            <a:extLst>
              <a:ext uri="{FF2B5EF4-FFF2-40B4-BE49-F238E27FC236}">
                <a16:creationId xmlns:a16="http://schemas.microsoft.com/office/drawing/2014/main" id="{96FA9053-D855-7A8B-70AB-CF56FAD64423}"/>
              </a:ext>
            </a:extLst>
          </p:cNvPr>
          <p:cNvPicPr>
            <a:picLocks noChangeAspect="1"/>
          </p:cNvPicPr>
          <p:nvPr/>
        </p:nvPicPr>
        <p:blipFill>
          <a:blip r:embed="rId4"/>
          <a:stretch>
            <a:fillRect/>
          </a:stretch>
        </p:blipFill>
        <p:spPr>
          <a:xfrm>
            <a:off x="-12070" y="1887243"/>
            <a:ext cx="1848638" cy="1161276"/>
          </a:xfrm>
          <a:prstGeom prst="rect">
            <a:avLst/>
          </a:prstGeom>
        </p:spPr>
      </p:pic>
      <p:pic>
        <p:nvPicPr>
          <p:cNvPr id="11" name="Picture 10" descr="A cartoon of a nurse pointing at a whiteboard&#10;&#10;Description automatically generated">
            <a:extLst>
              <a:ext uri="{FF2B5EF4-FFF2-40B4-BE49-F238E27FC236}">
                <a16:creationId xmlns:a16="http://schemas.microsoft.com/office/drawing/2014/main" id="{CBA58BAB-375F-C947-3F62-00BD44FF2DFF}"/>
              </a:ext>
            </a:extLst>
          </p:cNvPr>
          <p:cNvPicPr>
            <a:picLocks noChangeAspect="1"/>
          </p:cNvPicPr>
          <p:nvPr/>
        </p:nvPicPr>
        <p:blipFill>
          <a:blip r:embed="rId5"/>
          <a:stretch>
            <a:fillRect/>
          </a:stretch>
        </p:blipFill>
        <p:spPr>
          <a:xfrm>
            <a:off x="-12070" y="3048519"/>
            <a:ext cx="1848639" cy="985706"/>
          </a:xfrm>
          <a:prstGeom prst="rect">
            <a:avLst/>
          </a:prstGeom>
        </p:spPr>
      </p:pic>
      <p:pic>
        <p:nvPicPr>
          <p:cNvPr id="4" name="Picture 3">
            <a:extLst>
              <a:ext uri="{FF2B5EF4-FFF2-40B4-BE49-F238E27FC236}">
                <a16:creationId xmlns:a16="http://schemas.microsoft.com/office/drawing/2014/main" id="{8ABB4334-BCAB-6792-302C-F34980E8E413}"/>
              </a:ext>
            </a:extLst>
          </p:cNvPr>
          <p:cNvPicPr>
            <a:picLocks noChangeAspect="1"/>
          </p:cNvPicPr>
          <p:nvPr/>
        </p:nvPicPr>
        <p:blipFill>
          <a:blip r:embed="rId6"/>
          <a:stretch>
            <a:fillRect/>
          </a:stretch>
        </p:blipFill>
        <p:spPr>
          <a:xfrm>
            <a:off x="0" y="4015233"/>
            <a:ext cx="1848640" cy="823468"/>
          </a:xfrm>
          <a:prstGeom prst="rect">
            <a:avLst/>
          </a:prstGeom>
        </p:spPr>
      </p:pic>
      <p:sp>
        <p:nvSpPr>
          <p:cNvPr id="8" name="TextBox 7">
            <a:extLst>
              <a:ext uri="{FF2B5EF4-FFF2-40B4-BE49-F238E27FC236}">
                <a16:creationId xmlns:a16="http://schemas.microsoft.com/office/drawing/2014/main" id="{D6D55D35-996B-150D-9717-13C8FEA83B61}"/>
              </a:ext>
            </a:extLst>
          </p:cNvPr>
          <p:cNvSpPr txBox="1"/>
          <p:nvPr/>
        </p:nvSpPr>
        <p:spPr>
          <a:xfrm>
            <a:off x="1695450" y="268107"/>
            <a:ext cx="8277225" cy="584775"/>
          </a:xfrm>
          <a:prstGeom prst="rect">
            <a:avLst/>
          </a:prstGeom>
          <a:noFill/>
        </p:spPr>
        <p:txBody>
          <a:bodyPr wrap="square" rtlCol="0">
            <a:spAutoFit/>
          </a:bodyPr>
          <a:lstStyle/>
          <a:p>
            <a:r>
              <a:rPr lang="en-GB" sz="3200" b="1" dirty="0">
                <a:solidFill>
                  <a:schemeClr val="accent1"/>
                </a:solidFill>
              </a:rPr>
              <a:t>T2DAY: Support for you</a:t>
            </a:r>
          </a:p>
        </p:txBody>
      </p:sp>
      <p:pic>
        <p:nvPicPr>
          <p:cNvPr id="12" name="Picture 11">
            <a:extLst>
              <a:ext uri="{FF2B5EF4-FFF2-40B4-BE49-F238E27FC236}">
                <a16:creationId xmlns:a16="http://schemas.microsoft.com/office/drawing/2014/main" id="{75E82BBF-91F8-8059-C73C-B7CDAF391868}"/>
              </a:ext>
            </a:extLst>
          </p:cNvPr>
          <p:cNvPicPr>
            <a:picLocks noChangeAspect="1"/>
          </p:cNvPicPr>
          <p:nvPr/>
        </p:nvPicPr>
        <p:blipFill>
          <a:blip r:embed="rId7"/>
          <a:stretch>
            <a:fillRect/>
          </a:stretch>
        </p:blipFill>
        <p:spPr>
          <a:xfrm>
            <a:off x="-12075" y="4838701"/>
            <a:ext cx="1848643" cy="892279"/>
          </a:xfrm>
          <a:prstGeom prst="rect">
            <a:avLst/>
          </a:prstGeom>
        </p:spPr>
      </p:pic>
      <p:pic>
        <p:nvPicPr>
          <p:cNvPr id="14" name="Picture 13" descr="A group of people standing together&#10;&#10;Description automatically generated">
            <a:extLst>
              <a:ext uri="{FF2B5EF4-FFF2-40B4-BE49-F238E27FC236}">
                <a16:creationId xmlns:a16="http://schemas.microsoft.com/office/drawing/2014/main" id="{A4FD191F-AB2A-A246-8890-4E965505ABDA}"/>
              </a:ext>
            </a:extLst>
          </p:cNvPr>
          <p:cNvPicPr>
            <a:picLocks noChangeAspect="1"/>
          </p:cNvPicPr>
          <p:nvPr/>
        </p:nvPicPr>
        <p:blipFill>
          <a:blip r:embed="rId8"/>
          <a:stretch>
            <a:fillRect/>
          </a:stretch>
        </p:blipFill>
        <p:spPr>
          <a:xfrm>
            <a:off x="0" y="5793975"/>
            <a:ext cx="1848644" cy="1109428"/>
          </a:xfrm>
          <a:prstGeom prst="rect">
            <a:avLst/>
          </a:prstGeom>
        </p:spPr>
      </p:pic>
    </p:spTree>
    <p:extLst>
      <p:ext uri="{BB962C8B-B14F-4D97-AF65-F5344CB8AC3E}">
        <p14:creationId xmlns:p14="http://schemas.microsoft.com/office/powerpoint/2010/main" val="212046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AE1311E1-A87F-8D48-847A-8742F4C4E6B5}"/>
              </a:ext>
            </a:extLst>
          </p:cNvPr>
          <p:cNvSpPr/>
          <p:nvPr/>
        </p:nvSpPr>
        <p:spPr>
          <a:xfrm>
            <a:off x="685800" y="735496"/>
            <a:ext cx="10247243" cy="5387008"/>
          </a:xfrm>
          <a:prstGeom prst="sun">
            <a:avLst>
              <a:gd name="adj" fmla="val 218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7030A0"/>
                </a:solidFill>
              </a:rPr>
              <a:t>CALL FOR T2DAY CHAMPIONS</a:t>
            </a:r>
          </a:p>
          <a:p>
            <a:pPr algn="ctr"/>
            <a:endParaRPr lang="en-US" dirty="0"/>
          </a:p>
          <a:p>
            <a:pPr algn="ctr"/>
            <a:r>
              <a:rPr lang="en-US" dirty="0"/>
              <a:t>Please contact </a:t>
            </a:r>
          </a:p>
          <a:p>
            <a:pPr algn="ctr"/>
            <a:r>
              <a:rPr lang="en-US" dirty="0">
                <a:solidFill>
                  <a:schemeClr val="tx1"/>
                </a:solidFill>
                <a:hlinkClick r:id="rId3">
                  <a:extLst>
                    <a:ext uri="{A12FA001-AC4F-418D-AE19-62706E023703}">
                      <ahyp:hlinkClr xmlns:ahyp="http://schemas.microsoft.com/office/drawing/2018/hyperlinkcolor" val="tx"/>
                    </a:ext>
                  </a:extLst>
                </a:hlinkClick>
              </a:rPr>
              <a:t>katie.whitehead@nhs.net</a:t>
            </a:r>
            <a:endParaRPr lang="en-US" dirty="0">
              <a:solidFill>
                <a:schemeClr val="tx1"/>
              </a:solidFill>
            </a:endParaRPr>
          </a:p>
          <a:p>
            <a:pPr algn="ctr"/>
            <a:r>
              <a:rPr lang="en-US" dirty="0" err="1">
                <a:solidFill>
                  <a:schemeClr val="tx1"/>
                </a:solidFill>
              </a:rPr>
              <a:t>ani.kumar@nhs.net</a:t>
            </a:r>
            <a:endParaRPr lang="en-US" dirty="0">
              <a:solidFill>
                <a:schemeClr val="tx1"/>
              </a:solidFill>
            </a:endParaRPr>
          </a:p>
        </p:txBody>
      </p:sp>
    </p:spTree>
    <p:extLst>
      <p:ext uri="{BB962C8B-B14F-4D97-AF65-F5344CB8AC3E}">
        <p14:creationId xmlns:p14="http://schemas.microsoft.com/office/powerpoint/2010/main" val="3489864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a:extLst>
              <a:ext uri="{FF2B5EF4-FFF2-40B4-BE49-F238E27FC236}">
                <a16:creationId xmlns:a16="http://schemas.microsoft.com/office/drawing/2014/main" id="{6C248AF1-C9CF-EF48-ABAF-13C65CBC2C01}"/>
              </a:ext>
            </a:extLst>
          </p:cNvPr>
          <p:cNvSpPr/>
          <p:nvPr/>
        </p:nvSpPr>
        <p:spPr>
          <a:xfrm>
            <a:off x="2621281" y="966651"/>
            <a:ext cx="6601097" cy="4728755"/>
          </a:xfrm>
          <a:prstGeom prst="hear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t>Pregnancy Update </a:t>
            </a:r>
          </a:p>
        </p:txBody>
      </p:sp>
    </p:spTree>
    <p:extLst>
      <p:ext uri="{BB962C8B-B14F-4D97-AF65-F5344CB8AC3E}">
        <p14:creationId xmlns:p14="http://schemas.microsoft.com/office/powerpoint/2010/main" val="3535115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75FB5BD-E245-C54A-9106-D87C3D4AF87B}"/>
              </a:ext>
            </a:extLst>
          </p:cNvPr>
          <p:cNvGraphicFramePr>
            <a:graphicFrameLocks noGrp="1"/>
          </p:cNvGraphicFramePr>
          <p:nvPr>
            <p:extLst>
              <p:ext uri="{D42A27DB-BD31-4B8C-83A1-F6EECF244321}">
                <p14:modId xmlns:p14="http://schemas.microsoft.com/office/powerpoint/2010/main" val="3902272532"/>
              </p:ext>
            </p:extLst>
          </p:nvPr>
        </p:nvGraphicFramePr>
        <p:xfrm>
          <a:off x="99392" y="1"/>
          <a:ext cx="11578804" cy="6881930"/>
        </p:xfrm>
        <a:graphic>
          <a:graphicData uri="http://schemas.openxmlformats.org/drawingml/2006/table">
            <a:tbl>
              <a:tblPr firstRow="1" firstCol="1" lastRow="1" lastCol="1" bandRow="1" bandCol="1">
                <a:tableStyleId>{5C22544A-7EE6-4342-B048-85BDC9FD1C3A}</a:tableStyleId>
              </a:tblPr>
              <a:tblGrid>
                <a:gridCol w="3424518">
                  <a:extLst>
                    <a:ext uri="{9D8B030D-6E8A-4147-A177-3AD203B41FA5}">
                      <a16:colId xmlns:a16="http://schemas.microsoft.com/office/drawing/2014/main" val="1694565703"/>
                    </a:ext>
                  </a:extLst>
                </a:gridCol>
                <a:gridCol w="1800270">
                  <a:extLst>
                    <a:ext uri="{9D8B030D-6E8A-4147-A177-3AD203B41FA5}">
                      <a16:colId xmlns:a16="http://schemas.microsoft.com/office/drawing/2014/main" val="1147136459"/>
                    </a:ext>
                  </a:extLst>
                </a:gridCol>
                <a:gridCol w="1854988">
                  <a:extLst>
                    <a:ext uri="{9D8B030D-6E8A-4147-A177-3AD203B41FA5}">
                      <a16:colId xmlns:a16="http://schemas.microsoft.com/office/drawing/2014/main" val="1137157712"/>
                    </a:ext>
                  </a:extLst>
                </a:gridCol>
                <a:gridCol w="1854988">
                  <a:extLst>
                    <a:ext uri="{9D8B030D-6E8A-4147-A177-3AD203B41FA5}">
                      <a16:colId xmlns:a16="http://schemas.microsoft.com/office/drawing/2014/main" val="2356090902"/>
                    </a:ext>
                  </a:extLst>
                </a:gridCol>
                <a:gridCol w="1396439">
                  <a:extLst>
                    <a:ext uri="{9D8B030D-6E8A-4147-A177-3AD203B41FA5}">
                      <a16:colId xmlns:a16="http://schemas.microsoft.com/office/drawing/2014/main" val="2874568107"/>
                    </a:ext>
                  </a:extLst>
                </a:gridCol>
                <a:gridCol w="1247601">
                  <a:extLst>
                    <a:ext uri="{9D8B030D-6E8A-4147-A177-3AD203B41FA5}">
                      <a16:colId xmlns:a16="http://schemas.microsoft.com/office/drawing/2014/main" val="2790636623"/>
                    </a:ext>
                  </a:extLst>
                </a:gridCol>
              </a:tblGrid>
              <a:tr h="481130">
                <a:tc rowSpan="2">
                  <a:txBody>
                    <a:bodyPr/>
                    <a:lstStyle/>
                    <a:p>
                      <a:r>
                        <a:rPr lang="en-GB" sz="1000" dirty="0">
                          <a:effectLst/>
                        </a:rPr>
                        <a:t>Measure</a:t>
                      </a:r>
                      <a:endParaRPr lang="en-GB" sz="1000" dirty="0">
                        <a:effectLst/>
                        <a:latin typeface="Times New Roman" panose="02020603050405020304" pitchFamily="18" charset="0"/>
                        <a:ea typeface="Times New Roman" panose="02020603050405020304" pitchFamily="18" charset="0"/>
                      </a:endParaRPr>
                    </a:p>
                  </a:txBody>
                  <a:tcPr marL="28277" marR="28277" marT="0" marB="0" anchor="ctr"/>
                </a:tc>
                <a:tc gridSpan="3">
                  <a:txBody>
                    <a:bodyPr/>
                    <a:lstStyle/>
                    <a:p>
                      <a:pPr algn="ctr"/>
                      <a:r>
                        <a:rPr lang="en-GB" sz="1000" dirty="0">
                          <a:effectLst/>
                        </a:rPr>
                        <a:t>Local Performance</a:t>
                      </a:r>
                    </a:p>
                    <a:p>
                      <a:pPr algn="ctr"/>
                      <a:r>
                        <a:rPr lang="en-GB" sz="1000" dirty="0">
                          <a:effectLst/>
                        </a:rPr>
                        <a:t>(All 2021 and Combined ‘Overall’ figures include the one patient with unknown diabetes type)</a:t>
                      </a:r>
                      <a:endParaRPr lang="en-GB" sz="1000" dirty="0">
                        <a:effectLst/>
                        <a:latin typeface="Times New Roman" panose="02020603050405020304" pitchFamily="18" charset="0"/>
                        <a:ea typeface="Times New Roman" panose="02020603050405020304" pitchFamily="18" charset="0"/>
                      </a:endParaRPr>
                    </a:p>
                  </a:txBody>
                  <a:tcPr marL="28277" marR="28277" marT="0" marB="0" anchor="ctr"/>
                </a:tc>
                <a:tc hMerge="1">
                  <a:txBody>
                    <a:bodyPr/>
                    <a:lstStyle/>
                    <a:p>
                      <a:endParaRPr lang="en-US"/>
                    </a:p>
                  </a:txBody>
                  <a:tcPr/>
                </a:tc>
                <a:tc hMerge="1">
                  <a:txBody>
                    <a:bodyPr/>
                    <a:lstStyle/>
                    <a:p>
                      <a:endParaRPr lang="en-US"/>
                    </a:p>
                  </a:txBody>
                  <a:tcPr/>
                </a:tc>
                <a:tc gridSpan="2">
                  <a:txBody>
                    <a:bodyPr/>
                    <a:lstStyle/>
                    <a:p>
                      <a:pPr algn="ctr"/>
                      <a:r>
                        <a:rPr lang="en-GB" sz="1000" dirty="0">
                          <a:effectLst/>
                        </a:rPr>
                        <a:t>Regional and national performance is reported for 2020-22 combined</a:t>
                      </a:r>
                      <a:endParaRPr lang="en-GB" sz="1000" dirty="0">
                        <a:effectLst/>
                        <a:latin typeface="Times New Roman" panose="02020603050405020304" pitchFamily="18" charset="0"/>
                        <a:ea typeface="Times New Roman" panose="02020603050405020304" pitchFamily="18" charset="0"/>
                      </a:endParaRPr>
                    </a:p>
                  </a:txBody>
                  <a:tcPr marL="28277" marR="28277" marT="0" marB="0" anchor="ctr"/>
                </a:tc>
                <a:tc hMerge="1">
                  <a:txBody>
                    <a:bodyPr/>
                    <a:lstStyle/>
                    <a:p>
                      <a:endParaRPr lang="en-US"/>
                    </a:p>
                  </a:txBody>
                  <a:tcPr/>
                </a:tc>
                <a:extLst>
                  <a:ext uri="{0D108BD9-81ED-4DB2-BD59-A6C34878D82A}">
                    <a16:rowId xmlns:a16="http://schemas.microsoft.com/office/drawing/2014/main" val="1085017123"/>
                  </a:ext>
                </a:extLst>
              </a:tr>
              <a:tr h="286149">
                <a:tc vMerge="1">
                  <a:txBody>
                    <a:bodyPr/>
                    <a:lstStyle/>
                    <a:p>
                      <a:endParaRPr lang="en-US"/>
                    </a:p>
                  </a:txBody>
                  <a:tcPr/>
                </a:tc>
                <a:tc>
                  <a:txBody>
                    <a:bodyPr/>
                    <a:lstStyle/>
                    <a:p>
                      <a:pPr algn="ctr"/>
                      <a:r>
                        <a:rPr lang="en-GB" sz="1000" dirty="0">
                          <a:effectLst/>
                        </a:rPr>
                        <a:t>2021</a:t>
                      </a:r>
                    </a:p>
                    <a:p>
                      <a:pPr algn="ctr"/>
                      <a:r>
                        <a:rPr lang="en-GB" sz="1000" dirty="0">
                          <a:effectLst/>
                        </a:rPr>
                        <a:t>(n=34)</a:t>
                      </a:r>
                      <a:endParaRPr lang="en-GB" sz="1000" dirty="0">
                        <a:effectLst/>
                        <a:latin typeface="Times New Roman" panose="02020603050405020304" pitchFamily="18" charset="0"/>
                        <a:ea typeface="Times New Roman" panose="02020603050405020304" pitchFamily="18" charset="0"/>
                      </a:endParaRPr>
                    </a:p>
                  </a:txBody>
                  <a:tcPr marL="14924" marR="14924" marT="0" marB="0" anchor="ctr"/>
                </a:tc>
                <a:tc>
                  <a:txBody>
                    <a:bodyPr/>
                    <a:lstStyle/>
                    <a:p>
                      <a:pPr algn="ctr"/>
                      <a:r>
                        <a:rPr lang="en-GB" sz="1000" dirty="0">
                          <a:effectLst/>
                        </a:rPr>
                        <a:t>2022</a:t>
                      </a:r>
                    </a:p>
                    <a:p>
                      <a:pPr algn="ctr"/>
                      <a:r>
                        <a:rPr lang="en-GB" sz="1000" dirty="0">
                          <a:effectLst/>
                        </a:rPr>
                        <a:t>(n=20)</a:t>
                      </a:r>
                      <a:endParaRPr lang="en-GB" sz="1000" dirty="0">
                        <a:effectLst/>
                        <a:latin typeface="Times New Roman" panose="02020603050405020304" pitchFamily="18" charset="0"/>
                        <a:ea typeface="Times New Roman" panose="02020603050405020304" pitchFamily="18" charset="0"/>
                      </a:endParaRPr>
                    </a:p>
                  </a:txBody>
                  <a:tcPr marL="28277" marR="28277" marT="0" marB="0" anchor="ctr"/>
                </a:tc>
                <a:tc>
                  <a:txBody>
                    <a:bodyPr/>
                    <a:lstStyle/>
                    <a:p>
                      <a:pPr algn="ctr"/>
                      <a:r>
                        <a:rPr lang="en-GB" sz="1000" dirty="0">
                          <a:effectLst/>
                        </a:rPr>
                        <a:t>2021/22 Combined</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a:effectLst/>
                        </a:rPr>
                        <a:t>Regional</a:t>
                      </a:r>
                      <a:endParaRPr lang="en-GB" sz="1000">
                        <a:effectLst/>
                        <a:latin typeface="Times New Roman" panose="02020603050405020304" pitchFamily="18" charset="0"/>
                        <a:ea typeface="Times New Roman" panose="02020603050405020304" pitchFamily="18" charset="0"/>
                      </a:endParaRPr>
                    </a:p>
                  </a:txBody>
                  <a:tcPr marL="28277" marR="28277" marT="0" marB="0" anchor="ctr"/>
                </a:tc>
                <a:tc>
                  <a:txBody>
                    <a:bodyPr/>
                    <a:lstStyle/>
                    <a:p>
                      <a:pPr algn="ctr"/>
                      <a:r>
                        <a:rPr lang="en-GB" sz="1000" dirty="0">
                          <a:effectLst/>
                        </a:rPr>
                        <a:t>England</a:t>
                      </a:r>
                      <a:endParaRPr lang="en-GB" sz="1000" dirty="0">
                        <a:effectLst/>
                        <a:latin typeface="Times New Roman" panose="02020603050405020304" pitchFamily="18" charset="0"/>
                        <a:ea typeface="Times New Roman" panose="02020603050405020304" pitchFamily="18" charset="0"/>
                      </a:endParaRPr>
                    </a:p>
                  </a:txBody>
                  <a:tcPr marL="28277" marR="28277" marT="0" marB="0" anchor="ctr"/>
                </a:tc>
                <a:extLst>
                  <a:ext uri="{0D108BD9-81ED-4DB2-BD59-A6C34878D82A}">
                    <a16:rowId xmlns:a16="http://schemas.microsoft.com/office/drawing/2014/main" val="3072447057"/>
                  </a:ext>
                </a:extLst>
              </a:tr>
              <a:tr h="1001520">
                <a:tc>
                  <a:txBody>
                    <a:bodyPr/>
                    <a:lstStyle/>
                    <a:p>
                      <a:r>
                        <a:rPr lang="en-GB" sz="1000" dirty="0">
                          <a:effectLst/>
                        </a:rPr>
                        <a:t>1. Women who had early pregnancy HbA1c measurements below 48mmol/mol</a:t>
                      </a:r>
                    </a:p>
                    <a:p>
                      <a:pPr algn="r"/>
                      <a:endParaRPr lang="en-GB" sz="1000" dirty="0">
                        <a:effectLst/>
                      </a:endParaRPr>
                    </a:p>
                    <a:p>
                      <a:pPr algn="r"/>
                      <a:endParaRPr lang="en-GB" sz="1000" dirty="0">
                        <a:effectLst/>
                      </a:endParaRPr>
                    </a:p>
                    <a:p>
                      <a:pPr algn="r"/>
                      <a:r>
                        <a:rPr lang="en-GB" sz="1000" dirty="0">
                          <a:effectLst/>
                        </a:rPr>
                        <a:t>Type 1</a:t>
                      </a:r>
                    </a:p>
                    <a:p>
                      <a:pPr algn="r"/>
                      <a:r>
                        <a:rPr lang="en-GB" sz="1000" dirty="0">
                          <a:effectLst/>
                        </a:rPr>
                        <a:t>Type 2</a:t>
                      </a:r>
                    </a:p>
                    <a:p>
                      <a:pPr algn="r"/>
                      <a:r>
                        <a:rPr lang="en-GB" sz="1000" dirty="0">
                          <a:effectLst/>
                        </a:rPr>
                        <a:t>Overall</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21% (4/19)</a:t>
                      </a:r>
                    </a:p>
                    <a:p>
                      <a:pPr algn="ctr"/>
                      <a:r>
                        <a:rPr lang="en-GB" sz="1000" dirty="0">
                          <a:effectLst/>
                        </a:rPr>
                        <a:t>42.8% (6/14)</a:t>
                      </a:r>
                    </a:p>
                    <a:p>
                      <a:pPr algn="ctr"/>
                      <a:r>
                        <a:rPr lang="en-GB" sz="1000" dirty="0">
                          <a:effectLst/>
                        </a:rPr>
                        <a:t>32.3% (11/34)</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23% (3/13)</a:t>
                      </a:r>
                    </a:p>
                    <a:p>
                      <a:pPr algn="ctr"/>
                      <a:r>
                        <a:rPr lang="en-GB" sz="1000" dirty="0">
                          <a:effectLst/>
                        </a:rPr>
                        <a:t>14.3% (1/7)</a:t>
                      </a:r>
                    </a:p>
                    <a:p>
                      <a:pPr algn="ctr"/>
                      <a:r>
                        <a:rPr lang="en-GB" sz="1000" dirty="0">
                          <a:effectLst/>
                        </a:rPr>
                        <a:t>20% (4/20)</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21.9% (7/32)</a:t>
                      </a:r>
                    </a:p>
                    <a:p>
                      <a:pPr algn="ctr"/>
                      <a:r>
                        <a:rPr lang="en-GB" sz="1000" dirty="0">
                          <a:solidFill>
                            <a:srgbClr val="C00000"/>
                          </a:solidFill>
                          <a:effectLst/>
                        </a:rPr>
                        <a:t>33.3% (7/21)</a:t>
                      </a:r>
                    </a:p>
                    <a:p>
                      <a:pPr algn="ctr"/>
                      <a:r>
                        <a:rPr lang="en-GB" sz="1000" dirty="0">
                          <a:effectLst/>
                        </a:rPr>
                        <a:t>27.8% (15/54)</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20.5%</a:t>
                      </a:r>
                    </a:p>
                    <a:p>
                      <a:pPr algn="ctr"/>
                      <a:r>
                        <a:rPr lang="en-GB" sz="1000" dirty="0">
                          <a:effectLst/>
                        </a:rPr>
                        <a:t>32.7%</a:t>
                      </a:r>
                    </a:p>
                    <a:p>
                      <a:pPr algn="ctr"/>
                      <a:r>
                        <a:rPr lang="en-GB" sz="1000" dirty="0">
                          <a:effectLst/>
                        </a:rPr>
                        <a:t>28%</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22%</a:t>
                      </a:r>
                    </a:p>
                    <a:p>
                      <a:pPr algn="ctr"/>
                      <a:r>
                        <a:rPr lang="en-GB" sz="1000" dirty="0">
                          <a:effectLst/>
                        </a:rPr>
                        <a:t>37%</a:t>
                      </a:r>
                    </a:p>
                    <a:p>
                      <a:pPr algn="ctr"/>
                      <a:r>
                        <a:rPr lang="en-GB" sz="1000" dirty="0">
                          <a:effectLst/>
                        </a:rPr>
                        <a:t>30.7%</a:t>
                      </a:r>
                      <a:endParaRPr lang="en-GB" sz="1000" dirty="0">
                        <a:effectLst/>
                        <a:latin typeface="Times New Roman" panose="02020603050405020304" pitchFamily="18" charset="0"/>
                        <a:ea typeface="Times New Roman" panose="02020603050405020304" pitchFamily="18" charset="0"/>
                      </a:endParaRPr>
                    </a:p>
                  </a:txBody>
                  <a:tcPr marL="28277" marR="28277" marT="0" marB="0"/>
                </a:tc>
                <a:extLst>
                  <a:ext uri="{0D108BD9-81ED-4DB2-BD59-A6C34878D82A}">
                    <a16:rowId xmlns:a16="http://schemas.microsoft.com/office/drawing/2014/main" val="1716403196"/>
                  </a:ext>
                </a:extLst>
              </a:tr>
              <a:tr h="858446">
                <a:tc>
                  <a:txBody>
                    <a:bodyPr/>
                    <a:lstStyle/>
                    <a:p>
                      <a:r>
                        <a:rPr lang="en-GB" sz="1000" dirty="0">
                          <a:effectLst/>
                        </a:rPr>
                        <a:t>2. Women taking the recommended 5mg dose of folic acid prior to pregnancy</a:t>
                      </a:r>
                    </a:p>
                    <a:p>
                      <a:pPr algn="r"/>
                      <a:r>
                        <a:rPr lang="en-GB" sz="1000" dirty="0">
                          <a:effectLst/>
                        </a:rPr>
                        <a:t>Type 1</a:t>
                      </a:r>
                    </a:p>
                    <a:p>
                      <a:pPr algn="r"/>
                      <a:r>
                        <a:rPr lang="en-GB" sz="1000" dirty="0">
                          <a:effectLst/>
                        </a:rPr>
                        <a:t>Type 2</a:t>
                      </a:r>
                    </a:p>
                    <a:p>
                      <a:pPr algn="r"/>
                      <a:r>
                        <a:rPr lang="en-GB" sz="1000" dirty="0">
                          <a:effectLst/>
                        </a:rPr>
                        <a:t>Overall</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a:effectLst/>
                        </a:rPr>
                        <a:t> </a:t>
                      </a:r>
                    </a:p>
                    <a:p>
                      <a:pPr algn="ctr"/>
                      <a:r>
                        <a:rPr lang="en-GB" sz="1000">
                          <a:effectLst/>
                        </a:rPr>
                        <a:t> </a:t>
                      </a:r>
                    </a:p>
                    <a:p>
                      <a:pPr algn="ctr"/>
                      <a:r>
                        <a:rPr lang="en-GB" sz="1000">
                          <a:effectLst/>
                        </a:rPr>
                        <a:t> </a:t>
                      </a:r>
                    </a:p>
                    <a:p>
                      <a:pPr algn="ctr"/>
                      <a:r>
                        <a:rPr lang="en-GB" sz="1000">
                          <a:effectLst/>
                        </a:rPr>
                        <a:t>42.1% (8/19)</a:t>
                      </a:r>
                    </a:p>
                    <a:p>
                      <a:pPr algn="ctr"/>
                      <a:r>
                        <a:rPr lang="en-GB" sz="1000">
                          <a:effectLst/>
                        </a:rPr>
                        <a:t>21.4% (3/14)</a:t>
                      </a:r>
                    </a:p>
                    <a:p>
                      <a:pPr algn="ctr"/>
                      <a:r>
                        <a:rPr lang="en-GB" sz="1000">
                          <a:effectLst/>
                        </a:rPr>
                        <a:t>32.3% (11/34)</a:t>
                      </a:r>
                      <a:endParaRPr lang="en-GB" sz="100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a:effectLst/>
                        </a:rPr>
                        <a:t> </a:t>
                      </a:r>
                    </a:p>
                    <a:p>
                      <a:pPr algn="ctr"/>
                      <a:r>
                        <a:rPr lang="en-GB" sz="1000">
                          <a:effectLst/>
                        </a:rPr>
                        <a:t> </a:t>
                      </a:r>
                    </a:p>
                    <a:p>
                      <a:pPr algn="ctr"/>
                      <a:r>
                        <a:rPr lang="en-GB" sz="1000">
                          <a:effectLst/>
                        </a:rPr>
                        <a:t> </a:t>
                      </a:r>
                    </a:p>
                    <a:p>
                      <a:pPr algn="ctr"/>
                      <a:r>
                        <a:rPr lang="en-GB" sz="1000">
                          <a:effectLst/>
                        </a:rPr>
                        <a:t>38.5% (5/13)</a:t>
                      </a:r>
                    </a:p>
                    <a:p>
                      <a:pPr algn="ctr"/>
                      <a:r>
                        <a:rPr lang="en-GB" sz="1000">
                          <a:effectLst/>
                        </a:rPr>
                        <a:t>28.6% (2/7)</a:t>
                      </a:r>
                    </a:p>
                    <a:p>
                      <a:pPr algn="ctr"/>
                      <a:r>
                        <a:rPr lang="en-GB" sz="1000">
                          <a:effectLst/>
                        </a:rPr>
                        <a:t>35% (7/20)</a:t>
                      </a:r>
                      <a:endParaRPr lang="en-GB" sz="100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40.6% (13/32)</a:t>
                      </a:r>
                    </a:p>
                    <a:p>
                      <a:pPr algn="ctr"/>
                      <a:r>
                        <a:rPr lang="en-GB" sz="1000" dirty="0">
                          <a:solidFill>
                            <a:srgbClr val="C00000"/>
                          </a:solidFill>
                          <a:effectLst/>
                        </a:rPr>
                        <a:t>23.8% (5/21)</a:t>
                      </a:r>
                    </a:p>
                    <a:p>
                      <a:pPr algn="ctr"/>
                      <a:r>
                        <a:rPr lang="en-GB" sz="1000" dirty="0">
                          <a:effectLst/>
                        </a:rPr>
                        <a:t>33.3% (18/54)</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a:effectLst/>
                        </a:rPr>
                        <a:t> </a:t>
                      </a:r>
                    </a:p>
                    <a:p>
                      <a:pPr algn="ctr"/>
                      <a:r>
                        <a:rPr lang="en-GB" sz="1000">
                          <a:effectLst/>
                        </a:rPr>
                        <a:t> </a:t>
                      </a:r>
                    </a:p>
                    <a:p>
                      <a:pPr algn="ctr"/>
                      <a:r>
                        <a:rPr lang="en-GB" sz="1000">
                          <a:effectLst/>
                        </a:rPr>
                        <a:t> </a:t>
                      </a:r>
                    </a:p>
                    <a:p>
                      <a:pPr algn="ctr"/>
                      <a:r>
                        <a:rPr lang="en-GB" sz="1000">
                          <a:effectLst/>
                        </a:rPr>
                        <a:t>41.9%</a:t>
                      </a:r>
                    </a:p>
                    <a:p>
                      <a:pPr algn="ctr"/>
                      <a:r>
                        <a:rPr lang="en-GB" sz="1000">
                          <a:effectLst/>
                        </a:rPr>
                        <a:t>21.1%</a:t>
                      </a:r>
                    </a:p>
                    <a:p>
                      <a:pPr algn="ctr"/>
                      <a:r>
                        <a:rPr lang="en-GB" sz="1000">
                          <a:effectLst/>
                        </a:rPr>
                        <a:t>30%</a:t>
                      </a:r>
                      <a:endParaRPr lang="en-GB" sz="100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44%</a:t>
                      </a:r>
                    </a:p>
                    <a:p>
                      <a:pPr algn="ctr"/>
                      <a:r>
                        <a:rPr lang="en-GB" sz="1000" dirty="0">
                          <a:effectLst/>
                        </a:rPr>
                        <a:t>20.5%</a:t>
                      </a:r>
                    </a:p>
                    <a:p>
                      <a:pPr algn="ctr"/>
                      <a:r>
                        <a:rPr lang="en-GB" sz="1000" dirty="0">
                          <a:effectLst/>
                        </a:rPr>
                        <a:t>30.8%</a:t>
                      </a:r>
                      <a:endParaRPr lang="en-GB" sz="1000" dirty="0">
                        <a:effectLst/>
                        <a:latin typeface="Times New Roman" panose="02020603050405020304" pitchFamily="18" charset="0"/>
                        <a:ea typeface="Times New Roman" panose="02020603050405020304" pitchFamily="18" charset="0"/>
                      </a:endParaRPr>
                    </a:p>
                  </a:txBody>
                  <a:tcPr marL="28277" marR="28277" marT="0" marB="0"/>
                </a:tc>
                <a:extLst>
                  <a:ext uri="{0D108BD9-81ED-4DB2-BD59-A6C34878D82A}">
                    <a16:rowId xmlns:a16="http://schemas.microsoft.com/office/drawing/2014/main" val="1471380468"/>
                  </a:ext>
                </a:extLst>
              </a:tr>
              <a:tr h="1001520">
                <a:tc>
                  <a:txBody>
                    <a:bodyPr/>
                    <a:lstStyle/>
                    <a:p>
                      <a:r>
                        <a:rPr lang="en-GB" sz="1000" dirty="0">
                          <a:effectLst/>
                        </a:rPr>
                        <a:t>3. Pregnancies where first contact with the antenatal diabetes team was before 10 weeks gestation</a:t>
                      </a:r>
                    </a:p>
                    <a:p>
                      <a:pPr algn="r"/>
                      <a:r>
                        <a:rPr lang="en-GB" sz="1000" dirty="0">
                          <a:effectLst/>
                        </a:rPr>
                        <a:t>Type 1</a:t>
                      </a:r>
                    </a:p>
                    <a:p>
                      <a:pPr algn="r"/>
                      <a:r>
                        <a:rPr lang="en-GB" sz="1000" dirty="0">
                          <a:effectLst/>
                        </a:rPr>
                        <a:t>Type 2</a:t>
                      </a:r>
                    </a:p>
                    <a:p>
                      <a:pPr algn="r"/>
                      <a:r>
                        <a:rPr lang="en-GB" sz="1000" dirty="0">
                          <a:effectLst/>
                        </a:rPr>
                        <a:t>Overall</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a:effectLst/>
                        </a:rPr>
                        <a:t> </a:t>
                      </a:r>
                    </a:p>
                    <a:p>
                      <a:pPr algn="ctr"/>
                      <a:r>
                        <a:rPr lang="en-GB" sz="1000">
                          <a:effectLst/>
                        </a:rPr>
                        <a:t> </a:t>
                      </a:r>
                    </a:p>
                    <a:p>
                      <a:pPr algn="ctr"/>
                      <a:r>
                        <a:rPr lang="en-GB" sz="1000">
                          <a:effectLst/>
                        </a:rPr>
                        <a:t> </a:t>
                      </a:r>
                    </a:p>
                    <a:p>
                      <a:pPr algn="ctr"/>
                      <a:r>
                        <a:rPr lang="en-GB" sz="1000">
                          <a:effectLst/>
                        </a:rPr>
                        <a:t> </a:t>
                      </a:r>
                    </a:p>
                    <a:p>
                      <a:pPr algn="ctr"/>
                      <a:r>
                        <a:rPr lang="en-GB" sz="1000">
                          <a:effectLst/>
                        </a:rPr>
                        <a:t> 52.6% (10/19)</a:t>
                      </a:r>
                    </a:p>
                    <a:p>
                      <a:pPr algn="ctr"/>
                      <a:r>
                        <a:rPr lang="en-GB" sz="1000">
                          <a:effectLst/>
                        </a:rPr>
                        <a:t>71.4% (10/14)</a:t>
                      </a:r>
                    </a:p>
                    <a:p>
                      <a:pPr algn="ctr"/>
                      <a:r>
                        <a:rPr lang="en-GB" sz="1000">
                          <a:effectLst/>
                        </a:rPr>
                        <a:t>58.8% (20/34)</a:t>
                      </a:r>
                      <a:endParaRPr lang="en-GB" sz="100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a:effectLst/>
                        </a:rPr>
                        <a:t> </a:t>
                      </a:r>
                    </a:p>
                    <a:p>
                      <a:pPr algn="ctr"/>
                      <a:r>
                        <a:rPr lang="en-GB" sz="1000">
                          <a:effectLst/>
                        </a:rPr>
                        <a:t> </a:t>
                      </a:r>
                    </a:p>
                    <a:p>
                      <a:pPr algn="ctr"/>
                      <a:r>
                        <a:rPr lang="en-GB" sz="1000">
                          <a:effectLst/>
                        </a:rPr>
                        <a:t> </a:t>
                      </a:r>
                    </a:p>
                    <a:p>
                      <a:pPr algn="ctr"/>
                      <a:r>
                        <a:rPr lang="en-GB" sz="1000">
                          <a:effectLst/>
                        </a:rPr>
                        <a:t> </a:t>
                      </a:r>
                    </a:p>
                    <a:p>
                      <a:pPr algn="ctr"/>
                      <a:r>
                        <a:rPr lang="en-GB" sz="1000">
                          <a:effectLst/>
                        </a:rPr>
                        <a:t>84.6% (11/13)</a:t>
                      </a:r>
                    </a:p>
                    <a:p>
                      <a:pPr algn="ctr"/>
                      <a:r>
                        <a:rPr lang="en-GB" sz="1000">
                          <a:effectLst/>
                        </a:rPr>
                        <a:t>100% (7/7)</a:t>
                      </a:r>
                    </a:p>
                    <a:p>
                      <a:pPr algn="ctr"/>
                      <a:r>
                        <a:rPr lang="en-GB" sz="1000">
                          <a:effectLst/>
                        </a:rPr>
                        <a:t>90% (18/20)</a:t>
                      </a:r>
                      <a:endParaRPr lang="en-GB" sz="1000">
                        <a:effectLst/>
                        <a:latin typeface="Times New Roman" panose="02020603050405020304" pitchFamily="18" charset="0"/>
                        <a:ea typeface="Times New Roman" panose="02020603050405020304" pitchFamily="18" charset="0"/>
                      </a:endParaRPr>
                    </a:p>
                  </a:txBody>
                  <a:tcPr marL="14924" marR="14924"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65.6% (21/32)</a:t>
                      </a:r>
                    </a:p>
                    <a:p>
                      <a:pPr algn="ctr"/>
                      <a:r>
                        <a:rPr lang="en-GB" sz="1000" dirty="0">
                          <a:solidFill>
                            <a:srgbClr val="C00000"/>
                          </a:solidFill>
                          <a:effectLst/>
                        </a:rPr>
                        <a:t>81% (17/21)</a:t>
                      </a:r>
                    </a:p>
                    <a:p>
                      <a:pPr algn="ctr"/>
                      <a:r>
                        <a:rPr lang="en-GB" sz="1000" dirty="0">
                          <a:effectLst/>
                        </a:rPr>
                        <a:t>70.4% (38/54)</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a:effectLst/>
                        </a:rPr>
                        <a:t> </a:t>
                      </a:r>
                    </a:p>
                    <a:p>
                      <a:pPr algn="ctr"/>
                      <a:r>
                        <a:rPr lang="en-GB" sz="1000">
                          <a:effectLst/>
                        </a:rPr>
                        <a:t> </a:t>
                      </a:r>
                    </a:p>
                    <a:p>
                      <a:pPr algn="ctr"/>
                      <a:r>
                        <a:rPr lang="en-GB" sz="1000">
                          <a:effectLst/>
                        </a:rPr>
                        <a:t> </a:t>
                      </a:r>
                    </a:p>
                    <a:p>
                      <a:pPr algn="ctr"/>
                      <a:r>
                        <a:rPr lang="en-GB" sz="1000">
                          <a:effectLst/>
                        </a:rPr>
                        <a:t> </a:t>
                      </a:r>
                    </a:p>
                    <a:p>
                      <a:pPr algn="ctr"/>
                      <a:r>
                        <a:rPr lang="en-GB" sz="1000">
                          <a:effectLst/>
                        </a:rPr>
                        <a:t>82.9%</a:t>
                      </a:r>
                    </a:p>
                    <a:p>
                      <a:pPr algn="ctr"/>
                      <a:r>
                        <a:rPr lang="en-GB" sz="1000">
                          <a:effectLst/>
                        </a:rPr>
                        <a:t>67.5%</a:t>
                      </a:r>
                    </a:p>
                    <a:p>
                      <a:pPr algn="ctr"/>
                      <a:r>
                        <a:rPr lang="en-GB" sz="1000">
                          <a:effectLst/>
                        </a:rPr>
                        <a:t>74.6%</a:t>
                      </a:r>
                      <a:endParaRPr lang="en-GB" sz="100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r>
                        <a:rPr lang="en-GB" sz="1000" dirty="0">
                          <a:effectLst/>
                        </a:rPr>
                        <a:t> </a:t>
                      </a:r>
                    </a:p>
                    <a:p>
                      <a:pPr algn="ctr"/>
                      <a:r>
                        <a:rPr lang="en-GB" sz="1000" dirty="0">
                          <a:effectLst/>
                        </a:rPr>
                        <a:t>79.6%</a:t>
                      </a:r>
                    </a:p>
                    <a:p>
                      <a:pPr algn="ctr"/>
                      <a:r>
                        <a:rPr lang="en-GB" sz="1000" dirty="0">
                          <a:effectLst/>
                        </a:rPr>
                        <a:t>59.5%</a:t>
                      </a:r>
                    </a:p>
                    <a:p>
                      <a:pPr algn="ctr"/>
                      <a:r>
                        <a:rPr lang="en-GB" sz="1000" dirty="0">
                          <a:effectLst/>
                        </a:rPr>
                        <a:t>68.3%</a:t>
                      </a:r>
                      <a:endParaRPr lang="en-GB" sz="1000" dirty="0">
                        <a:effectLst/>
                        <a:latin typeface="Times New Roman" panose="02020603050405020304" pitchFamily="18" charset="0"/>
                        <a:ea typeface="Times New Roman" panose="02020603050405020304" pitchFamily="18" charset="0"/>
                      </a:endParaRPr>
                    </a:p>
                  </a:txBody>
                  <a:tcPr marL="28277" marR="28277" marT="0" marB="0"/>
                </a:tc>
                <a:extLst>
                  <a:ext uri="{0D108BD9-81ED-4DB2-BD59-A6C34878D82A}">
                    <a16:rowId xmlns:a16="http://schemas.microsoft.com/office/drawing/2014/main" val="4249441286"/>
                  </a:ext>
                </a:extLst>
              </a:tr>
              <a:tr h="1287669">
                <a:tc>
                  <a:txBody>
                    <a:bodyPr/>
                    <a:lstStyle/>
                    <a:p>
                      <a:r>
                        <a:rPr lang="en-GB" sz="1000" dirty="0">
                          <a:effectLst/>
                        </a:rPr>
                        <a:t>4. Pregnancies who had third trimester HbA1c measurements below 43mmol/mol</a:t>
                      </a:r>
                    </a:p>
                    <a:p>
                      <a:r>
                        <a:rPr lang="en-GB" sz="1000" dirty="0">
                          <a:effectLst/>
                        </a:rPr>
                        <a:t>Women who had a miscarriage or terminated the pregnancy are not included in these figures</a:t>
                      </a:r>
                    </a:p>
                    <a:p>
                      <a:pPr algn="r"/>
                      <a:r>
                        <a:rPr lang="en-GB" sz="1000" dirty="0">
                          <a:effectLst/>
                        </a:rPr>
                        <a:t>Type 1</a:t>
                      </a:r>
                    </a:p>
                    <a:p>
                      <a:pPr algn="r"/>
                      <a:r>
                        <a:rPr lang="en-GB" sz="1000" dirty="0">
                          <a:effectLst/>
                        </a:rPr>
                        <a:t>Type 2</a:t>
                      </a:r>
                    </a:p>
                    <a:p>
                      <a:pPr algn="r"/>
                      <a:r>
                        <a:rPr lang="en-GB" sz="1000" dirty="0">
                          <a:effectLst/>
                        </a:rPr>
                        <a:t>Overall</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14.3% (2/14)</a:t>
                      </a:r>
                    </a:p>
                    <a:p>
                      <a:pPr algn="ctr"/>
                      <a:r>
                        <a:rPr lang="en-GB" sz="1000" dirty="0">
                          <a:effectLst/>
                        </a:rPr>
                        <a:t>63.6% (7/11)</a:t>
                      </a:r>
                    </a:p>
                    <a:p>
                      <a:pPr algn="ctr"/>
                      <a:r>
                        <a:rPr lang="en-GB" sz="1000" dirty="0">
                          <a:effectLst/>
                        </a:rPr>
                        <a:t>38.5% (10/26)</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a:effectLst/>
                        </a:rPr>
                        <a:t> </a:t>
                      </a:r>
                    </a:p>
                    <a:p>
                      <a:pPr algn="ctr"/>
                      <a:r>
                        <a:rPr lang="en-GB" sz="1000">
                          <a:effectLst/>
                        </a:rPr>
                        <a:t> </a:t>
                      </a:r>
                    </a:p>
                    <a:p>
                      <a:pPr algn="ctr"/>
                      <a:r>
                        <a:rPr lang="en-GB" sz="1000">
                          <a:effectLst/>
                        </a:rPr>
                        <a:t> </a:t>
                      </a:r>
                    </a:p>
                    <a:p>
                      <a:pPr algn="ctr"/>
                      <a:r>
                        <a:rPr lang="en-GB" sz="1000">
                          <a:effectLst/>
                        </a:rPr>
                        <a:t> </a:t>
                      </a:r>
                    </a:p>
                    <a:p>
                      <a:pPr algn="ctr"/>
                      <a:r>
                        <a:rPr lang="en-GB" sz="1000">
                          <a:effectLst/>
                        </a:rPr>
                        <a:t> </a:t>
                      </a:r>
                    </a:p>
                    <a:p>
                      <a:pPr algn="ctr"/>
                      <a:r>
                        <a:rPr lang="en-GB" sz="1000">
                          <a:effectLst/>
                        </a:rPr>
                        <a:t> </a:t>
                      </a:r>
                    </a:p>
                    <a:p>
                      <a:pPr algn="ctr"/>
                      <a:r>
                        <a:rPr lang="en-GB" sz="1000">
                          <a:effectLst/>
                        </a:rPr>
                        <a:t>33.3% (3/9)</a:t>
                      </a:r>
                    </a:p>
                    <a:p>
                      <a:pPr algn="ctr"/>
                      <a:r>
                        <a:rPr lang="en-GB" sz="1000">
                          <a:effectLst/>
                        </a:rPr>
                        <a:t>75% (3/4)</a:t>
                      </a:r>
                    </a:p>
                    <a:p>
                      <a:pPr algn="ctr"/>
                      <a:r>
                        <a:rPr lang="en-GB" sz="1000">
                          <a:effectLst/>
                        </a:rPr>
                        <a:t>46.2% (6/13)</a:t>
                      </a:r>
                      <a:endParaRPr lang="en-GB" sz="100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21.7% (5/23)</a:t>
                      </a:r>
                    </a:p>
                    <a:p>
                      <a:pPr algn="ctr"/>
                      <a:r>
                        <a:rPr lang="en-GB" sz="1000" dirty="0">
                          <a:solidFill>
                            <a:srgbClr val="C00000"/>
                          </a:solidFill>
                          <a:effectLst/>
                        </a:rPr>
                        <a:t>66.7% (10/15)</a:t>
                      </a:r>
                    </a:p>
                    <a:p>
                      <a:pPr algn="ctr"/>
                      <a:r>
                        <a:rPr lang="en-GB" sz="1000" dirty="0">
                          <a:effectLst/>
                        </a:rPr>
                        <a:t>41% (16/39)</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a:effectLst/>
                        </a:rPr>
                        <a:t> </a:t>
                      </a:r>
                    </a:p>
                    <a:p>
                      <a:pPr algn="ctr"/>
                      <a:r>
                        <a:rPr lang="en-GB" sz="1000">
                          <a:effectLst/>
                        </a:rPr>
                        <a:t> </a:t>
                      </a:r>
                    </a:p>
                    <a:p>
                      <a:pPr algn="ctr"/>
                      <a:r>
                        <a:rPr lang="en-GB" sz="1000">
                          <a:effectLst/>
                        </a:rPr>
                        <a:t> </a:t>
                      </a:r>
                    </a:p>
                    <a:p>
                      <a:pPr algn="ctr"/>
                      <a:r>
                        <a:rPr lang="en-GB" sz="1000">
                          <a:effectLst/>
                        </a:rPr>
                        <a:t> </a:t>
                      </a:r>
                    </a:p>
                    <a:p>
                      <a:pPr algn="ctr"/>
                      <a:r>
                        <a:rPr lang="en-GB" sz="1000">
                          <a:effectLst/>
                        </a:rPr>
                        <a:t> </a:t>
                      </a:r>
                    </a:p>
                    <a:p>
                      <a:pPr algn="ctr"/>
                      <a:r>
                        <a:rPr lang="en-GB" sz="1000">
                          <a:effectLst/>
                        </a:rPr>
                        <a:t> </a:t>
                      </a:r>
                    </a:p>
                    <a:p>
                      <a:pPr algn="ctr"/>
                      <a:r>
                        <a:rPr lang="en-GB" sz="1000">
                          <a:effectLst/>
                        </a:rPr>
                        <a:t>24.8%</a:t>
                      </a:r>
                    </a:p>
                    <a:p>
                      <a:pPr algn="ctr"/>
                      <a:r>
                        <a:rPr lang="en-GB" sz="1000">
                          <a:effectLst/>
                        </a:rPr>
                        <a:t>50%</a:t>
                      </a:r>
                    </a:p>
                    <a:p>
                      <a:pPr algn="ctr"/>
                      <a:r>
                        <a:rPr lang="en-GB" sz="1000">
                          <a:effectLst/>
                        </a:rPr>
                        <a:t>38.2%</a:t>
                      </a:r>
                      <a:endParaRPr lang="en-GB" sz="100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28.1%</a:t>
                      </a:r>
                    </a:p>
                    <a:p>
                      <a:pPr algn="ctr"/>
                      <a:r>
                        <a:rPr lang="en-GB" sz="1000" dirty="0">
                          <a:effectLst/>
                        </a:rPr>
                        <a:t>55.7%</a:t>
                      </a:r>
                    </a:p>
                    <a:p>
                      <a:pPr algn="ctr"/>
                      <a:r>
                        <a:rPr lang="en-GB" sz="1000" dirty="0">
                          <a:effectLst/>
                        </a:rPr>
                        <a:t>43%</a:t>
                      </a:r>
                      <a:endParaRPr lang="en-GB" sz="1000" dirty="0">
                        <a:effectLst/>
                        <a:latin typeface="Times New Roman" panose="02020603050405020304" pitchFamily="18" charset="0"/>
                        <a:ea typeface="Times New Roman" panose="02020603050405020304" pitchFamily="18" charset="0"/>
                      </a:endParaRPr>
                    </a:p>
                  </a:txBody>
                  <a:tcPr marL="28277" marR="28277" marT="0" marB="0"/>
                </a:tc>
                <a:extLst>
                  <a:ext uri="{0D108BD9-81ED-4DB2-BD59-A6C34878D82A}">
                    <a16:rowId xmlns:a16="http://schemas.microsoft.com/office/drawing/2014/main" val="4144611929"/>
                  </a:ext>
                </a:extLst>
              </a:tr>
              <a:tr h="715372">
                <a:tc>
                  <a:txBody>
                    <a:bodyPr/>
                    <a:lstStyle/>
                    <a:p>
                      <a:r>
                        <a:rPr lang="en-GB" sz="1000" dirty="0">
                          <a:effectLst/>
                        </a:rPr>
                        <a:t>5. Live births that were admitted to a neonatal unit (NNU)</a:t>
                      </a:r>
                    </a:p>
                    <a:p>
                      <a:pPr algn="r"/>
                      <a:r>
                        <a:rPr lang="en-GB" sz="1000" dirty="0">
                          <a:effectLst/>
                        </a:rPr>
                        <a:t>Type 1</a:t>
                      </a:r>
                    </a:p>
                    <a:p>
                      <a:pPr algn="r"/>
                      <a:r>
                        <a:rPr lang="en-GB" sz="1000" dirty="0">
                          <a:effectLst/>
                        </a:rPr>
                        <a:t>Type 2</a:t>
                      </a:r>
                    </a:p>
                    <a:p>
                      <a:pPr algn="r"/>
                      <a:r>
                        <a:rPr lang="en-GB" sz="1000" dirty="0">
                          <a:effectLst/>
                        </a:rPr>
                        <a:t>Overall</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r>
                        <a:rPr lang="en-GB" sz="1000">
                          <a:effectLst/>
                        </a:rPr>
                        <a:t> </a:t>
                      </a:r>
                    </a:p>
                    <a:p>
                      <a:pPr algn="ctr"/>
                      <a:r>
                        <a:rPr lang="en-GB" sz="1000">
                          <a:effectLst/>
                        </a:rPr>
                        <a:t> </a:t>
                      </a:r>
                    </a:p>
                    <a:p>
                      <a:pPr algn="ctr"/>
                      <a:r>
                        <a:rPr lang="en-GB" sz="1000">
                          <a:effectLst/>
                        </a:rPr>
                        <a:t>57.1% (8/14)</a:t>
                      </a:r>
                    </a:p>
                    <a:p>
                      <a:pPr algn="ctr"/>
                      <a:r>
                        <a:rPr lang="en-GB" sz="1000">
                          <a:effectLst/>
                        </a:rPr>
                        <a:t>63.6% (7/11)</a:t>
                      </a:r>
                    </a:p>
                    <a:p>
                      <a:pPr algn="ctr"/>
                      <a:r>
                        <a:rPr lang="en-GB" sz="1000">
                          <a:effectLst/>
                        </a:rPr>
                        <a:t>57.7% (15/26)</a:t>
                      </a:r>
                      <a:endParaRPr lang="en-GB" sz="1000">
                        <a:effectLst/>
                        <a:latin typeface="Times New Roman" panose="02020603050405020304" pitchFamily="18" charset="0"/>
                        <a:ea typeface="Times New Roman" panose="02020603050405020304" pitchFamily="18" charset="0"/>
                      </a:endParaRPr>
                    </a:p>
                  </a:txBody>
                  <a:tcPr marL="28277" marR="28277" marT="0" marB="0"/>
                </a:tc>
                <a:tc>
                  <a:txBody>
                    <a:bodyPr/>
                    <a:lstStyle/>
                    <a:p>
                      <a:r>
                        <a:rPr lang="en-GB" sz="1000">
                          <a:effectLst/>
                        </a:rPr>
                        <a:t> </a:t>
                      </a:r>
                    </a:p>
                    <a:p>
                      <a:r>
                        <a:rPr lang="en-GB" sz="1000">
                          <a:effectLst/>
                        </a:rPr>
                        <a:t> </a:t>
                      </a:r>
                    </a:p>
                    <a:p>
                      <a:pPr algn="ctr"/>
                      <a:r>
                        <a:rPr lang="en-GB" sz="1000">
                          <a:effectLst/>
                        </a:rPr>
                        <a:t>75% (6/8)</a:t>
                      </a:r>
                    </a:p>
                    <a:p>
                      <a:pPr algn="ctr"/>
                      <a:r>
                        <a:rPr lang="en-GB" sz="1000">
                          <a:effectLst/>
                        </a:rPr>
                        <a:t>50% (2/4)</a:t>
                      </a:r>
                    </a:p>
                    <a:p>
                      <a:pPr algn="ctr"/>
                      <a:r>
                        <a:rPr lang="en-GB" sz="1000">
                          <a:effectLst/>
                        </a:rPr>
                        <a:t>66.7% (8/12)</a:t>
                      </a:r>
                      <a:endParaRPr lang="en-GB" sz="1000">
                        <a:effectLst/>
                        <a:latin typeface="Times New Roman" panose="02020603050405020304" pitchFamily="18" charset="0"/>
                        <a:ea typeface="Times New Roman" panose="02020603050405020304" pitchFamily="18" charset="0"/>
                      </a:endParaRPr>
                    </a:p>
                  </a:txBody>
                  <a:tcPr marL="28277" marR="28277" marT="0" marB="0"/>
                </a:tc>
                <a:tc>
                  <a:txBody>
                    <a:bodyPr/>
                    <a:lstStyle/>
                    <a:p>
                      <a:r>
                        <a:rPr lang="en-GB" sz="1000" dirty="0">
                          <a:effectLst/>
                        </a:rPr>
                        <a:t> </a:t>
                      </a:r>
                    </a:p>
                    <a:p>
                      <a:r>
                        <a:rPr lang="en-GB" sz="1000" dirty="0">
                          <a:effectLst/>
                        </a:rPr>
                        <a:t> </a:t>
                      </a:r>
                    </a:p>
                    <a:p>
                      <a:pPr algn="ctr"/>
                      <a:r>
                        <a:rPr lang="en-GB" sz="1000" dirty="0">
                          <a:effectLst/>
                        </a:rPr>
                        <a:t>63.6% (14/22)</a:t>
                      </a:r>
                    </a:p>
                    <a:p>
                      <a:pPr algn="ctr"/>
                      <a:r>
                        <a:rPr lang="en-GB" sz="1000" dirty="0">
                          <a:solidFill>
                            <a:srgbClr val="C00000"/>
                          </a:solidFill>
                          <a:effectLst/>
                        </a:rPr>
                        <a:t>60% (9/15)</a:t>
                      </a:r>
                    </a:p>
                    <a:p>
                      <a:pPr algn="ctr"/>
                      <a:r>
                        <a:rPr lang="en-GB" sz="1000" dirty="0">
                          <a:effectLst/>
                        </a:rPr>
                        <a:t>60.5% (23/38)</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r>
                        <a:rPr lang="en-GB" sz="1000">
                          <a:effectLst/>
                        </a:rPr>
                        <a:t> </a:t>
                      </a:r>
                    </a:p>
                    <a:p>
                      <a:pPr algn="ctr"/>
                      <a:r>
                        <a:rPr lang="en-GB" sz="1000">
                          <a:effectLst/>
                        </a:rPr>
                        <a:t> </a:t>
                      </a:r>
                    </a:p>
                    <a:p>
                      <a:pPr algn="ctr"/>
                      <a:r>
                        <a:rPr lang="en-GB" sz="1000">
                          <a:effectLst/>
                        </a:rPr>
                        <a:t>40.9%</a:t>
                      </a:r>
                    </a:p>
                    <a:p>
                      <a:pPr algn="ctr"/>
                      <a:r>
                        <a:rPr lang="en-GB" sz="1000">
                          <a:effectLst/>
                        </a:rPr>
                        <a:t>29.3%</a:t>
                      </a:r>
                    </a:p>
                    <a:p>
                      <a:pPr algn="ctr"/>
                      <a:r>
                        <a:rPr lang="en-GB" sz="1000">
                          <a:effectLst/>
                        </a:rPr>
                        <a:t>34.4%</a:t>
                      </a:r>
                      <a:endParaRPr lang="en-GB" sz="100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r>
                        <a:rPr lang="en-GB" sz="1000" dirty="0">
                          <a:effectLst/>
                        </a:rPr>
                        <a:t> </a:t>
                      </a:r>
                    </a:p>
                    <a:p>
                      <a:pPr algn="ctr"/>
                      <a:r>
                        <a:rPr lang="en-GB" sz="1000" dirty="0">
                          <a:effectLst/>
                        </a:rPr>
                        <a:t>48.9%</a:t>
                      </a:r>
                    </a:p>
                    <a:p>
                      <a:pPr algn="ctr"/>
                      <a:r>
                        <a:rPr lang="en-GB" sz="1000" dirty="0">
                          <a:effectLst/>
                        </a:rPr>
                        <a:t>31.7%</a:t>
                      </a:r>
                    </a:p>
                    <a:p>
                      <a:pPr algn="ctr"/>
                      <a:r>
                        <a:rPr lang="en-GB" sz="1000" dirty="0">
                          <a:effectLst/>
                        </a:rPr>
                        <a:t>39.5%</a:t>
                      </a:r>
                      <a:endParaRPr lang="en-GB" sz="1000" dirty="0">
                        <a:effectLst/>
                        <a:latin typeface="Times New Roman" panose="02020603050405020304" pitchFamily="18" charset="0"/>
                        <a:ea typeface="Times New Roman" panose="02020603050405020304" pitchFamily="18" charset="0"/>
                      </a:endParaRPr>
                    </a:p>
                  </a:txBody>
                  <a:tcPr marL="28277" marR="28277" marT="0" marB="0"/>
                </a:tc>
                <a:extLst>
                  <a:ext uri="{0D108BD9-81ED-4DB2-BD59-A6C34878D82A}">
                    <a16:rowId xmlns:a16="http://schemas.microsoft.com/office/drawing/2014/main" val="2230859210"/>
                  </a:ext>
                </a:extLst>
              </a:tr>
              <a:tr h="858446">
                <a:tc>
                  <a:txBody>
                    <a:bodyPr/>
                    <a:lstStyle/>
                    <a:p>
                      <a:r>
                        <a:rPr lang="en-GB" sz="1000" dirty="0">
                          <a:effectLst/>
                        </a:rPr>
                        <a:t>6. Live births at or after 37 weeks that were admitted to an NNU</a:t>
                      </a:r>
                    </a:p>
                    <a:p>
                      <a:pPr algn="r"/>
                      <a:r>
                        <a:rPr lang="en-GB" sz="1000" dirty="0">
                          <a:effectLst/>
                        </a:rPr>
                        <a:t>Type 1</a:t>
                      </a:r>
                    </a:p>
                    <a:p>
                      <a:pPr algn="r"/>
                      <a:r>
                        <a:rPr lang="en-GB" sz="1000" dirty="0">
                          <a:effectLst/>
                        </a:rPr>
                        <a:t>Type 2</a:t>
                      </a:r>
                    </a:p>
                    <a:p>
                      <a:pPr algn="r"/>
                      <a:r>
                        <a:rPr lang="en-GB" sz="1000" dirty="0">
                          <a:effectLst/>
                        </a:rPr>
                        <a:t>Overall</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r>
                        <a:rPr lang="en-GB" sz="1000" dirty="0">
                          <a:effectLst/>
                        </a:rPr>
                        <a:t> </a:t>
                      </a:r>
                    </a:p>
                    <a:p>
                      <a:pPr algn="ctr"/>
                      <a:r>
                        <a:rPr lang="en-GB" sz="1000" dirty="0">
                          <a:effectLst/>
                        </a:rPr>
                        <a:t> </a:t>
                      </a:r>
                    </a:p>
                    <a:p>
                      <a:pPr algn="ctr"/>
                      <a:r>
                        <a:rPr lang="en-GB" sz="1000" dirty="0">
                          <a:effectLst/>
                        </a:rPr>
                        <a:t>12.5% (1/8)</a:t>
                      </a:r>
                    </a:p>
                    <a:p>
                      <a:pPr algn="ctr"/>
                      <a:r>
                        <a:rPr lang="en-GB" sz="1000" dirty="0">
                          <a:effectLst/>
                        </a:rPr>
                        <a:t>42.8% (3/7)</a:t>
                      </a:r>
                    </a:p>
                    <a:p>
                      <a:pPr algn="ctr"/>
                      <a:r>
                        <a:rPr lang="en-GB" sz="1000" dirty="0">
                          <a:effectLst/>
                        </a:rPr>
                        <a:t>25% (4/16)</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a:effectLst/>
                        </a:rPr>
                        <a:t> </a:t>
                      </a:r>
                    </a:p>
                    <a:p>
                      <a:pPr algn="ctr"/>
                      <a:r>
                        <a:rPr lang="en-GB" sz="1000">
                          <a:effectLst/>
                        </a:rPr>
                        <a:t> </a:t>
                      </a:r>
                    </a:p>
                    <a:p>
                      <a:r>
                        <a:rPr lang="en-GB" sz="1000">
                          <a:effectLst/>
                        </a:rPr>
                        <a:t> </a:t>
                      </a:r>
                    </a:p>
                    <a:p>
                      <a:pPr algn="ctr"/>
                      <a:r>
                        <a:rPr lang="en-GB" sz="1000">
                          <a:effectLst/>
                        </a:rPr>
                        <a:t>33.3% (1/3)</a:t>
                      </a:r>
                    </a:p>
                    <a:p>
                      <a:pPr algn="ctr"/>
                      <a:r>
                        <a:rPr lang="en-GB" sz="1000">
                          <a:effectLst/>
                        </a:rPr>
                        <a:t>0% (0/2)</a:t>
                      </a:r>
                    </a:p>
                    <a:p>
                      <a:pPr algn="ctr"/>
                      <a:r>
                        <a:rPr lang="en-GB" sz="1000">
                          <a:effectLst/>
                        </a:rPr>
                        <a:t>20% (1/5)</a:t>
                      </a:r>
                      <a:endParaRPr lang="en-GB" sz="1000">
                        <a:effectLst/>
                        <a:latin typeface="Times New Roman" panose="02020603050405020304" pitchFamily="18" charset="0"/>
                        <a:ea typeface="Times New Roman" panose="02020603050405020304" pitchFamily="18" charset="0"/>
                      </a:endParaRPr>
                    </a:p>
                  </a:txBody>
                  <a:tcPr marL="28277" marR="28277" marT="0" marB="0"/>
                </a:tc>
                <a:tc>
                  <a:txBody>
                    <a:bodyPr/>
                    <a:lstStyle/>
                    <a:p>
                      <a:pPr algn="ctr"/>
                      <a:r>
                        <a:rPr lang="en-GB" sz="1000" dirty="0">
                          <a:effectLst/>
                        </a:rPr>
                        <a:t> </a:t>
                      </a:r>
                    </a:p>
                    <a:p>
                      <a:pPr algn="ctr"/>
                      <a:r>
                        <a:rPr lang="en-GB" sz="1000" dirty="0">
                          <a:effectLst/>
                        </a:rPr>
                        <a:t> </a:t>
                      </a:r>
                    </a:p>
                    <a:p>
                      <a:pPr algn="ctr"/>
                      <a:r>
                        <a:rPr lang="en-GB" sz="1000" dirty="0">
                          <a:effectLst/>
                        </a:rPr>
                        <a:t> </a:t>
                      </a:r>
                    </a:p>
                    <a:p>
                      <a:pPr algn="ctr"/>
                      <a:r>
                        <a:rPr lang="en-GB" sz="1000" dirty="0">
                          <a:effectLst/>
                        </a:rPr>
                        <a:t>18.2% (2/11)</a:t>
                      </a:r>
                    </a:p>
                    <a:p>
                      <a:pPr algn="ctr"/>
                      <a:r>
                        <a:rPr lang="en-GB" sz="1000" dirty="0">
                          <a:solidFill>
                            <a:srgbClr val="C00000"/>
                          </a:solidFill>
                          <a:effectLst/>
                        </a:rPr>
                        <a:t>33.3% (3/9)</a:t>
                      </a:r>
                    </a:p>
                    <a:p>
                      <a:pPr algn="ctr"/>
                      <a:r>
                        <a:rPr lang="en-GB" sz="1000" dirty="0">
                          <a:effectLst/>
                        </a:rPr>
                        <a:t>23.8% (5/21)</a:t>
                      </a:r>
                      <a:endParaRPr lang="en-GB" sz="1000" dirty="0">
                        <a:effectLst/>
                        <a:latin typeface="Times New Roman" panose="02020603050405020304" pitchFamily="18" charset="0"/>
                        <a:ea typeface="Times New Roman" panose="02020603050405020304" pitchFamily="18" charset="0"/>
                      </a:endParaRPr>
                    </a:p>
                  </a:txBody>
                  <a:tcPr marL="28277" marR="28277" marT="0" marB="0"/>
                </a:tc>
                <a:tc gridSpan="2">
                  <a:txBody>
                    <a:bodyPr/>
                    <a:lstStyle/>
                    <a:p>
                      <a:pPr algn="ctr"/>
                      <a:r>
                        <a:rPr lang="en-GB" sz="1000" dirty="0">
                          <a:effectLst/>
                        </a:rPr>
                        <a:t>Not provided</a:t>
                      </a:r>
                      <a:endParaRPr lang="en-GB" sz="1000" dirty="0">
                        <a:effectLst/>
                        <a:latin typeface="Times New Roman" panose="02020603050405020304" pitchFamily="18" charset="0"/>
                        <a:ea typeface="Times New Roman" panose="02020603050405020304" pitchFamily="18" charset="0"/>
                      </a:endParaRPr>
                    </a:p>
                  </a:txBody>
                  <a:tcPr marL="28277" marR="28277" marT="0" marB="0" anchor="ctr"/>
                </a:tc>
                <a:tc hMerge="1">
                  <a:txBody>
                    <a:bodyPr/>
                    <a:lstStyle/>
                    <a:p>
                      <a:endParaRPr lang="en-US"/>
                    </a:p>
                  </a:txBody>
                  <a:tcPr/>
                </a:tc>
                <a:extLst>
                  <a:ext uri="{0D108BD9-81ED-4DB2-BD59-A6C34878D82A}">
                    <a16:rowId xmlns:a16="http://schemas.microsoft.com/office/drawing/2014/main" val="3662279446"/>
                  </a:ext>
                </a:extLst>
              </a:tr>
            </a:tbl>
          </a:graphicData>
        </a:graphic>
      </p:graphicFrame>
    </p:spTree>
    <p:extLst>
      <p:ext uri="{BB962C8B-B14F-4D97-AF65-F5344CB8AC3E}">
        <p14:creationId xmlns:p14="http://schemas.microsoft.com/office/powerpoint/2010/main" val="2778199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6156" name="Group 6155">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6157" name="Picture 6156">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158" name="Rectangle 6157">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159" name="Picture 6158">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160" name="Picture 6159">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6162" name="Straight Connector 6161">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6164" name="Rectangle 6163">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66" name="Group 6165">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6167" name="Picture 6166">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6168" name="Rectangle 6167">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6169" name="Picture 6168">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170" name="Picture 6169">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6172" name="Rectangle 6171">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cademic Vocabulary Set 1 Flashcards | Quizlet | Emoji images, Funny  emoticons, Funny emoji faces">
            <a:extLst>
              <a:ext uri="{FF2B5EF4-FFF2-40B4-BE49-F238E27FC236}">
                <a16:creationId xmlns:a16="http://schemas.microsoft.com/office/drawing/2014/main" id="{8A0081B1-4F3C-784A-AF31-8FF0711C1F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580" r="3" b="3"/>
          <a:stretch/>
        </p:blipFill>
        <p:spPr bwMode="auto">
          <a:xfrm>
            <a:off x="1412683" y="1410208"/>
            <a:ext cx="3876801"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6174" name="Straight Connector 6173">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691881F2-B3C5-BF45-B19A-198578DEFFC6}"/>
              </a:ext>
            </a:extLst>
          </p:cNvPr>
          <p:cNvSpPr txBox="1"/>
          <p:nvPr/>
        </p:nvSpPr>
        <p:spPr>
          <a:xfrm>
            <a:off x="5704114" y="2442293"/>
            <a:ext cx="5412704" cy="3318936"/>
          </a:xfrm>
          <a:prstGeom prst="rect">
            <a:avLst/>
          </a:prstGeom>
        </p:spPr>
        <p:txBody>
          <a:bodyPr vert="horz" lIns="91440" tIns="45720" rIns="91440" bIns="45720" rtlCol="0" anchor="t">
            <a:normAutofit/>
          </a:bodyPr>
          <a:lstStyle/>
          <a:p>
            <a:pPr marL="342900" indent="-342900">
              <a:spcBef>
                <a:spcPct val="20000"/>
              </a:spcBef>
              <a:spcAft>
                <a:spcPts val="600"/>
              </a:spcAft>
              <a:buClr>
                <a:schemeClr val="accent1"/>
              </a:buClr>
              <a:buSzPct val="115000"/>
              <a:buFont typeface="Arial"/>
              <a:buChar char="•"/>
            </a:pPr>
            <a:r>
              <a:rPr lang="en-US" sz="2800" dirty="0">
                <a:solidFill>
                  <a:schemeClr val="tx1">
                    <a:lumMod val="85000"/>
                    <a:lumOff val="15000"/>
                  </a:schemeClr>
                </a:solidFill>
              </a:rPr>
              <a:t>Contraception </a:t>
            </a:r>
          </a:p>
          <a:p>
            <a:pPr marL="342900" indent="-342900">
              <a:spcBef>
                <a:spcPct val="20000"/>
              </a:spcBef>
              <a:spcAft>
                <a:spcPts val="600"/>
              </a:spcAft>
              <a:buClr>
                <a:schemeClr val="accent1"/>
              </a:buClr>
              <a:buSzPct val="115000"/>
              <a:buFont typeface="Arial"/>
              <a:buChar char="•"/>
            </a:pPr>
            <a:r>
              <a:rPr lang="en-US" sz="2800" dirty="0">
                <a:solidFill>
                  <a:schemeClr val="tx1">
                    <a:lumMod val="85000"/>
                    <a:lumOff val="15000"/>
                  </a:schemeClr>
                </a:solidFill>
              </a:rPr>
              <a:t>Referral to Preconception Clinic</a:t>
            </a:r>
          </a:p>
          <a:p>
            <a:pPr marL="342900" indent="-342900">
              <a:spcBef>
                <a:spcPct val="20000"/>
              </a:spcBef>
              <a:spcAft>
                <a:spcPts val="600"/>
              </a:spcAft>
              <a:buClr>
                <a:schemeClr val="accent1"/>
              </a:buClr>
              <a:buSzPct val="115000"/>
              <a:buFont typeface="Arial"/>
              <a:buChar char="•"/>
            </a:pPr>
            <a:r>
              <a:rPr lang="en-US" sz="2800" dirty="0">
                <a:solidFill>
                  <a:schemeClr val="tx1">
                    <a:lumMod val="85000"/>
                    <a:lumOff val="15000"/>
                  </a:schemeClr>
                </a:solidFill>
              </a:rPr>
              <a:t>Folic Acid 5mgs </a:t>
            </a:r>
          </a:p>
        </p:txBody>
      </p:sp>
    </p:spTree>
    <p:extLst>
      <p:ext uri="{BB962C8B-B14F-4D97-AF65-F5344CB8AC3E}">
        <p14:creationId xmlns:p14="http://schemas.microsoft.com/office/powerpoint/2010/main" val="4239452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474A92C-D7B1-0448-A097-2BC030FA1362}"/>
              </a:ext>
            </a:extLst>
          </p:cNvPr>
          <p:cNvSpPr txBox="1">
            <a:spLocks noChangeArrowheads="1"/>
          </p:cNvSpPr>
          <p:nvPr/>
        </p:nvSpPr>
        <p:spPr>
          <a:xfrm>
            <a:off x="2722756" y="-68023"/>
            <a:ext cx="7772400" cy="788987"/>
          </a:xfrm>
          <a:prstGeom prst="rect">
            <a:avLst/>
          </a:prstGeom>
        </p:spPr>
        <p:txBody>
          <a:bodyPr/>
          <a:lstStyle/>
          <a:p>
            <a:pPr eaLnBrk="0" hangingPunct="0">
              <a:defRPr/>
            </a:pPr>
            <a:r>
              <a:rPr lang="en-GB" sz="3200" b="1" dirty="0">
                <a:latin typeface="+mj-lt"/>
                <a:ea typeface="+mj-ea"/>
                <a:cs typeface="+mj-cs"/>
              </a:rPr>
              <a:t>Diabetes footcare referral pathway</a:t>
            </a:r>
            <a:endParaRPr lang="en-US" sz="3200" b="1" dirty="0">
              <a:latin typeface="+mj-lt"/>
              <a:ea typeface="+mj-ea"/>
              <a:cs typeface="+mj-cs"/>
            </a:endParaRPr>
          </a:p>
        </p:txBody>
      </p:sp>
      <p:sp>
        <p:nvSpPr>
          <p:cNvPr id="3" name="Rectangle 3">
            <a:extLst>
              <a:ext uri="{FF2B5EF4-FFF2-40B4-BE49-F238E27FC236}">
                <a16:creationId xmlns:a16="http://schemas.microsoft.com/office/drawing/2014/main" id="{8C91F649-8501-7941-8D5F-D5BE7A4C9E26}"/>
              </a:ext>
            </a:extLst>
          </p:cNvPr>
          <p:cNvSpPr txBox="1">
            <a:spLocks noChangeArrowheads="1"/>
          </p:cNvSpPr>
          <p:nvPr/>
        </p:nvSpPr>
        <p:spPr bwMode="auto">
          <a:xfrm>
            <a:off x="1960756" y="1120697"/>
            <a:ext cx="7772400" cy="4530725"/>
          </a:xfrm>
          <a:prstGeom prst="rect">
            <a:avLst/>
          </a:prstGeom>
          <a:noFill/>
          <a:ln w="9525">
            <a:noFill/>
            <a:miter lim="800000"/>
            <a:headEnd/>
            <a:tailEnd/>
          </a:ln>
        </p:spPr>
        <p:txBody>
          <a:bodyPr/>
          <a:lstStyle/>
          <a:p>
            <a:pPr marL="342900" indent="-342900" algn="l" eaLnBrk="0" hangingPunct="0">
              <a:buFont typeface="Wingdings" pitchFamily="2" charset="2"/>
              <a:buNone/>
            </a:pPr>
            <a:endParaRPr lang="en-US" sz="1000">
              <a:solidFill>
                <a:schemeClr val="bg1"/>
              </a:solidFill>
              <a:latin typeface="Verdana" pitchFamily="34" charset="0"/>
              <a:cs typeface="Times New Roman" pitchFamily="18" charset="0"/>
            </a:endParaRPr>
          </a:p>
        </p:txBody>
      </p:sp>
      <p:grpSp>
        <p:nvGrpSpPr>
          <p:cNvPr id="4" name="Group 4">
            <a:extLst>
              <a:ext uri="{FF2B5EF4-FFF2-40B4-BE49-F238E27FC236}">
                <a16:creationId xmlns:a16="http://schemas.microsoft.com/office/drawing/2014/main" id="{EC12142C-BF89-9045-A830-99AEC10A95C5}"/>
              </a:ext>
            </a:extLst>
          </p:cNvPr>
          <p:cNvGrpSpPr>
            <a:grpSpLocks noChangeAspect="1"/>
          </p:cNvGrpSpPr>
          <p:nvPr/>
        </p:nvGrpSpPr>
        <p:grpSpPr bwMode="auto">
          <a:xfrm>
            <a:off x="1808356" y="968297"/>
            <a:ext cx="8229600" cy="5486400"/>
            <a:chOff x="1455" y="1812"/>
            <a:chExt cx="12960" cy="8640"/>
          </a:xfrm>
        </p:grpSpPr>
        <p:sp>
          <p:nvSpPr>
            <p:cNvPr id="5" name="AutoShape 5">
              <a:extLst>
                <a:ext uri="{FF2B5EF4-FFF2-40B4-BE49-F238E27FC236}">
                  <a16:creationId xmlns:a16="http://schemas.microsoft.com/office/drawing/2014/main" id="{E82B9596-0C1E-3342-8854-422159EBC322}"/>
                </a:ext>
              </a:extLst>
            </p:cNvPr>
            <p:cNvSpPr>
              <a:spLocks noChangeAspect="1" noChangeArrowheads="1"/>
            </p:cNvSpPr>
            <p:nvPr/>
          </p:nvSpPr>
          <p:spPr bwMode="auto">
            <a:xfrm>
              <a:off x="1455" y="1812"/>
              <a:ext cx="12960" cy="8640"/>
            </a:xfrm>
            <a:prstGeom prst="rect">
              <a:avLst/>
            </a:prstGeom>
            <a:noFill/>
            <a:ln w="9525">
              <a:noFill/>
              <a:miter lim="800000"/>
              <a:headEnd/>
              <a:tailEnd/>
            </a:ln>
          </p:spPr>
          <p:txBody>
            <a:bodyPr/>
            <a:lstStyle/>
            <a:p>
              <a:pPr algn="l"/>
              <a:endParaRPr lang="en-US"/>
            </a:p>
          </p:txBody>
        </p:sp>
        <p:sp>
          <p:nvSpPr>
            <p:cNvPr id="6" name="Text Box 6">
              <a:extLst>
                <a:ext uri="{FF2B5EF4-FFF2-40B4-BE49-F238E27FC236}">
                  <a16:creationId xmlns:a16="http://schemas.microsoft.com/office/drawing/2014/main" id="{85493CAE-0D08-F84E-823E-AB8AD6A77AC1}"/>
                </a:ext>
              </a:extLst>
            </p:cNvPr>
            <p:cNvSpPr txBox="1">
              <a:spLocks noChangeArrowheads="1"/>
            </p:cNvSpPr>
            <p:nvPr/>
          </p:nvSpPr>
          <p:spPr bwMode="auto">
            <a:xfrm>
              <a:off x="12435" y="2532"/>
              <a:ext cx="900" cy="362"/>
            </a:xfrm>
            <a:prstGeom prst="rect">
              <a:avLst/>
            </a:prstGeom>
            <a:solidFill>
              <a:srgbClr val="FFFFFF"/>
            </a:solidFill>
            <a:ln w="9525">
              <a:solidFill>
                <a:srgbClr val="000000"/>
              </a:solidFill>
              <a:miter lim="800000"/>
              <a:headEnd/>
              <a:tailEnd/>
            </a:ln>
          </p:spPr>
          <p:txBody>
            <a:bodyPr/>
            <a:lstStyle/>
            <a:p>
              <a:r>
                <a:rPr lang="en-GB" sz="1000" b="1"/>
                <a:t>YES</a:t>
              </a:r>
              <a:endParaRPr lang="en-US"/>
            </a:p>
          </p:txBody>
        </p:sp>
        <p:sp>
          <p:nvSpPr>
            <p:cNvPr id="7" name="Text Box 7">
              <a:extLst>
                <a:ext uri="{FF2B5EF4-FFF2-40B4-BE49-F238E27FC236}">
                  <a16:creationId xmlns:a16="http://schemas.microsoft.com/office/drawing/2014/main" id="{F9B8072C-6E78-314C-8799-5BADCEBABF48}"/>
                </a:ext>
              </a:extLst>
            </p:cNvPr>
            <p:cNvSpPr txBox="1">
              <a:spLocks noChangeArrowheads="1"/>
            </p:cNvSpPr>
            <p:nvPr/>
          </p:nvSpPr>
          <p:spPr bwMode="auto">
            <a:xfrm>
              <a:off x="11355" y="2892"/>
              <a:ext cx="2880" cy="901"/>
            </a:xfrm>
            <a:prstGeom prst="rect">
              <a:avLst/>
            </a:prstGeom>
            <a:solidFill>
              <a:srgbClr val="FF0000"/>
            </a:solidFill>
            <a:ln w="15875">
              <a:solidFill>
                <a:srgbClr val="000000"/>
              </a:solidFill>
              <a:miter lim="800000"/>
              <a:headEnd/>
              <a:tailEnd/>
            </a:ln>
          </p:spPr>
          <p:txBody>
            <a:bodyPr/>
            <a:lstStyle/>
            <a:p>
              <a:r>
                <a:rPr lang="en-GB" sz="1000" b="1"/>
                <a:t>RISK LEVEL 6</a:t>
              </a:r>
            </a:p>
            <a:p>
              <a:r>
                <a:rPr lang="en-GB" sz="1000" b="1"/>
                <a:t>Immediate referral to</a:t>
              </a:r>
            </a:p>
            <a:p>
              <a:r>
                <a:rPr lang="en-GB" sz="1000" b="1"/>
                <a:t>Acute Assessment Clinic</a:t>
              </a:r>
              <a:endParaRPr lang="en-US"/>
            </a:p>
          </p:txBody>
        </p:sp>
        <p:sp>
          <p:nvSpPr>
            <p:cNvPr id="8" name="Text Box 8">
              <a:extLst>
                <a:ext uri="{FF2B5EF4-FFF2-40B4-BE49-F238E27FC236}">
                  <a16:creationId xmlns:a16="http://schemas.microsoft.com/office/drawing/2014/main" id="{E1A9FEB5-4B47-514B-8F29-9A1FE6DB6341}"/>
                </a:ext>
              </a:extLst>
            </p:cNvPr>
            <p:cNvSpPr txBox="1">
              <a:spLocks noChangeArrowheads="1"/>
            </p:cNvSpPr>
            <p:nvPr/>
          </p:nvSpPr>
          <p:spPr bwMode="auto">
            <a:xfrm>
              <a:off x="3795" y="2532"/>
              <a:ext cx="900" cy="362"/>
            </a:xfrm>
            <a:prstGeom prst="rect">
              <a:avLst/>
            </a:prstGeom>
            <a:solidFill>
              <a:srgbClr val="FFFFFF"/>
            </a:solidFill>
            <a:ln w="9525">
              <a:solidFill>
                <a:srgbClr val="000000"/>
              </a:solidFill>
              <a:miter lim="800000"/>
              <a:headEnd/>
              <a:tailEnd/>
            </a:ln>
          </p:spPr>
          <p:txBody>
            <a:bodyPr/>
            <a:lstStyle/>
            <a:p>
              <a:r>
                <a:rPr lang="en-GB" sz="1000" b="1"/>
                <a:t>NO</a:t>
              </a:r>
              <a:endParaRPr lang="en-US"/>
            </a:p>
          </p:txBody>
        </p:sp>
        <p:sp>
          <p:nvSpPr>
            <p:cNvPr id="9" name="Text Box 9">
              <a:extLst>
                <a:ext uri="{FF2B5EF4-FFF2-40B4-BE49-F238E27FC236}">
                  <a16:creationId xmlns:a16="http://schemas.microsoft.com/office/drawing/2014/main" id="{53810BD9-E4D5-5E40-A30C-E64050A69002}"/>
                </a:ext>
              </a:extLst>
            </p:cNvPr>
            <p:cNvSpPr txBox="1">
              <a:spLocks noChangeArrowheads="1"/>
            </p:cNvSpPr>
            <p:nvPr/>
          </p:nvSpPr>
          <p:spPr bwMode="auto">
            <a:xfrm>
              <a:off x="2175" y="4152"/>
              <a:ext cx="8460" cy="360"/>
            </a:xfrm>
            <a:prstGeom prst="rect">
              <a:avLst/>
            </a:prstGeom>
            <a:solidFill>
              <a:srgbClr val="FFFFFF"/>
            </a:solidFill>
            <a:ln w="9525">
              <a:solidFill>
                <a:srgbClr val="000000"/>
              </a:solidFill>
              <a:miter lim="800000"/>
              <a:headEnd/>
              <a:tailEnd/>
            </a:ln>
          </p:spPr>
          <p:txBody>
            <a:bodyPr/>
            <a:lstStyle/>
            <a:p>
              <a:r>
                <a:rPr lang="en-GB" sz="1000"/>
                <a:t>Does the patient show evidence of neuropathy or peripheral arterial disease?</a:t>
              </a:r>
              <a:endParaRPr lang="en-US"/>
            </a:p>
          </p:txBody>
        </p:sp>
        <p:sp>
          <p:nvSpPr>
            <p:cNvPr id="10" name="Text Box 10">
              <a:extLst>
                <a:ext uri="{FF2B5EF4-FFF2-40B4-BE49-F238E27FC236}">
                  <a16:creationId xmlns:a16="http://schemas.microsoft.com/office/drawing/2014/main" id="{F29C054A-4976-5D43-B215-33FA50641267}"/>
                </a:ext>
              </a:extLst>
            </p:cNvPr>
            <p:cNvSpPr txBox="1">
              <a:spLocks noChangeArrowheads="1"/>
            </p:cNvSpPr>
            <p:nvPr/>
          </p:nvSpPr>
          <p:spPr bwMode="auto">
            <a:xfrm>
              <a:off x="3795" y="5052"/>
              <a:ext cx="900" cy="360"/>
            </a:xfrm>
            <a:prstGeom prst="rect">
              <a:avLst/>
            </a:prstGeom>
            <a:solidFill>
              <a:srgbClr val="FFFFFF"/>
            </a:solidFill>
            <a:ln w="9525">
              <a:solidFill>
                <a:srgbClr val="000000"/>
              </a:solidFill>
              <a:miter lim="800000"/>
              <a:headEnd/>
              <a:tailEnd/>
            </a:ln>
          </p:spPr>
          <p:txBody>
            <a:bodyPr/>
            <a:lstStyle/>
            <a:p>
              <a:r>
                <a:rPr lang="en-GB" sz="1000" b="1"/>
                <a:t>NO</a:t>
              </a:r>
              <a:endParaRPr lang="en-US"/>
            </a:p>
          </p:txBody>
        </p:sp>
        <p:sp>
          <p:nvSpPr>
            <p:cNvPr id="11" name="Text Box 11">
              <a:extLst>
                <a:ext uri="{FF2B5EF4-FFF2-40B4-BE49-F238E27FC236}">
                  <a16:creationId xmlns:a16="http://schemas.microsoft.com/office/drawing/2014/main" id="{48AD1D7B-5AFC-C94A-B169-45309CB9F9CB}"/>
                </a:ext>
              </a:extLst>
            </p:cNvPr>
            <p:cNvSpPr txBox="1">
              <a:spLocks noChangeArrowheads="1"/>
            </p:cNvSpPr>
            <p:nvPr/>
          </p:nvSpPr>
          <p:spPr bwMode="auto">
            <a:xfrm>
              <a:off x="9915" y="5052"/>
              <a:ext cx="900" cy="360"/>
            </a:xfrm>
            <a:prstGeom prst="rect">
              <a:avLst/>
            </a:prstGeom>
            <a:solidFill>
              <a:srgbClr val="FFFFFF"/>
            </a:solidFill>
            <a:ln w="9525">
              <a:solidFill>
                <a:srgbClr val="000000"/>
              </a:solidFill>
              <a:miter lim="800000"/>
              <a:headEnd/>
              <a:tailEnd/>
            </a:ln>
          </p:spPr>
          <p:txBody>
            <a:bodyPr/>
            <a:lstStyle/>
            <a:p>
              <a:r>
                <a:rPr lang="en-GB" sz="1000" b="1"/>
                <a:t>YES</a:t>
              </a:r>
              <a:endParaRPr lang="en-US"/>
            </a:p>
          </p:txBody>
        </p:sp>
        <p:sp>
          <p:nvSpPr>
            <p:cNvPr id="12" name="Text Box 12">
              <a:extLst>
                <a:ext uri="{FF2B5EF4-FFF2-40B4-BE49-F238E27FC236}">
                  <a16:creationId xmlns:a16="http://schemas.microsoft.com/office/drawing/2014/main" id="{ED1C2391-8A37-B74D-99C4-F0FC84CA79A9}"/>
                </a:ext>
              </a:extLst>
            </p:cNvPr>
            <p:cNvSpPr txBox="1">
              <a:spLocks noChangeArrowheads="1"/>
            </p:cNvSpPr>
            <p:nvPr/>
          </p:nvSpPr>
          <p:spPr bwMode="auto">
            <a:xfrm>
              <a:off x="1455" y="5412"/>
              <a:ext cx="5040" cy="716"/>
            </a:xfrm>
            <a:prstGeom prst="rect">
              <a:avLst/>
            </a:prstGeom>
            <a:solidFill>
              <a:srgbClr val="FFFFFF"/>
            </a:solidFill>
            <a:ln w="9525">
              <a:solidFill>
                <a:srgbClr val="000000"/>
              </a:solidFill>
              <a:miter lim="800000"/>
              <a:headEnd/>
              <a:tailEnd/>
            </a:ln>
          </p:spPr>
          <p:txBody>
            <a:bodyPr/>
            <a:lstStyle/>
            <a:p>
              <a:r>
                <a:rPr lang="en-GB" sz="1000"/>
                <a:t>Does the patient have additional risk factors?</a:t>
              </a:r>
            </a:p>
            <a:p>
              <a:r>
                <a:rPr lang="en-GB" sz="1000" i="1"/>
                <a:t>(e.g. callus, limited joint mobility, foot deformity)</a:t>
              </a:r>
              <a:endParaRPr lang="en-US"/>
            </a:p>
          </p:txBody>
        </p:sp>
        <p:sp>
          <p:nvSpPr>
            <p:cNvPr id="13" name="Text Box 13">
              <a:extLst>
                <a:ext uri="{FF2B5EF4-FFF2-40B4-BE49-F238E27FC236}">
                  <a16:creationId xmlns:a16="http://schemas.microsoft.com/office/drawing/2014/main" id="{1694FDC7-02A6-2A43-B852-8D0371571F0C}"/>
                </a:ext>
              </a:extLst>
            </p:cNvPr>
            <p:cNvSpPr txBox="1">
              <a:spLocks noChangeArrowheads="1"/>
            </p:cNvSpPr>
            <p:nvPr/>
          </p:nvSpPr>
          <p:spPr bwMode="auto">
            <a:xfrm>
              <a:off x="7395" y="5412"/>
              <a:ext cx="5580" cy="716"/>
            </a:xfrm>
            <a:prstGeom prst="rect">
              <a:avLst/>
            </a:prstGeom>
            <a:solidFill>
              <a:srgbClr val="FFFFFF"/>
            </a:solidFill>
            <a:ln w="9525">
              <a:solidFill>
                <a:srgbClr val="000000"/>
              </a:solidFill>
              <a:miter lim="800000"/>
              <a:headEnd/>
              <a:tailEnd/>
            </a:ln>
          </p:spPr>
          <p:txBody>
            <a:bodyPr/>
            <a:lstStyle/>
            <a:p>
              <a:r>
                <a:rPr lang="en-GB" sz="1000"/>
                <a:t>Does the patient have additional risk factors?</a:t>
              </a:r>
            </a:p>
            <a:p>
              <a:r>
                <a:rPr lang="en-GB" sz="1000" i="1"/>
                <a:t>(e.g. callus, limited joint mobility, foot deformity)</a:t>
              </a:r>
              <a:endParaRPr lang="en-US"/>
            </a:p>
          </p:txBody>
        </p:sp>
        <p:sp>
          <p:nvSpPr>
            <p:cNvPr id="14" name="Text Box 14">
              <a:extLst>
                <a:ext uri="{FF2B5EF4-FFF2-40B4-BE49-F238E27FC236}">
                  <a16:creationId xmlns:a16="http://schemas.microsoft.com/office/drawing/2014/main" id="{B8401ED4-CDEB-BD43-B5FF-4C1FDC482EA9}"/>
                </a:ext>
              </a:extLst>
            </p:cNvPr>
            <p:cNvSpPr txBox="1">
              <a:spLocks noChangeArrowheads="1"/>
            </p:cNvSpPr>
            <p:nvPr/>
          </p:nvSpPr>
          <p:spPr bwMode="auto">
            <a:xfrm>
              <a:off x="5055" y="6492"/>
              <a:ext cx="900" cy="360"/>
            </a:xfrm>
            <a:prstGeom prst="rect">
              <a:avLst/>
            </a:prstGeom>
            <a:solidFill>
              <a:srgbClr val="FFFFFF"/>
            </a:solidFill>
            <a:ln w="9525">
              <a:solidFill>
                <a:srgbClr val="000000"/>
              </a:solidFill>
              <a:miter lim="800000"/>
              <a:headEnd/>
              <a:tailEnd/>
            </a:ln>
          </p:spPr>
          <p:txBody>
            <a:bodyPr/>
            <a:lstStyle/>
            <a:p>
              <a:r>
                <a:rPr lang="en-GB" sz="1000" b="1"/>
                <a:t>YES</a:t>
              </a:r>
              <a:endParaRPr lang="en-US"/>
            </a:p>
          </p:txBody>
        </p:sp>
        <p:sp>
          <p:nvSpPr>
            <p:cNvPr id="15" name="Text Box 15">
              <a:extLst>
                <a:ext uri="{FF2B5EF4-FFF2-40B4-BE49-F238E27FC236}">
                  <a16:creationId xmlns:a16="http://schemas.microsoft.com/office/drawing/2014/main" id="{13231F29-55D3-6442-9132-1C2A37011CDF}"/>
                </a:ext>
              </a:extLst>
            </p:cNvPr>
            <p:cNvSpPr txBox="1">
              <a:spLocks noChangeArrowheads="1"/>
            </p:cNvSpPr>
            <p:nvPr/>
          </p:nvSpPr>
          <p:spPr bwMode="auto">
            <a:xfrm>
              <a:off x="7395" y="6492"/>
              <a:ext cx="900" cy="360"/>
            </a:xfrm>
            <a:prstGeom prst="rect">
              <a:avLst/>
            </a:prstGeom>
            <a:solidFill>
              <a:srgbClr val="FFFFFF"/>
            </a:solidFill>
            <a:ln w="9525">
              <a:solidFill>
                <a:srgbClr val="000000"/>
              </a:solidFill>
              <a:miter lim="800000"/>
              <a:headEnd/>
              <a:tailEnd/>
            </a:ln>
          </p:spPr>
          <p:txBody>
            <a:bodyPr/>
            <a:lstStyle/>
            <a:p>
              <a:r>
                <a:rPr lang="en-GB" sz="1000" b="1"/>
                <a:t>NO</a:t>
              </a:r>
              <a:endParaRPr lang="en-US"/>
            </a:p>
          </p:txBody>
        </p:sp>
        <p:sp>
          <p:nvSpPr>
            <p:cNvPr id="16" name="Text Box 16">
              <a:extLst>
                <a:ext uri="{FF2B5EF4-FFF2-40B4-BE49-F238E27FC236}">
                  <a16:creationId xmlns:a16="http://schemas.microsoft.com/office/drawing/2014/main" id="{5106D3C1-C820-4F49-85E5-BA8430C5EBD6}"/>
                </a:ext>
              </a:extLst>
            </p:cNvPr>
            <p:cNvSpPr txBox="1">
              <a:spLocks noChangeArrowheads="1"/>
            </p:cNvSpPr>
            <p:nvPr/>
          </p:nvSpPr>
          <p:spPr bwMode="auto">
            <a:xfrm>
              <a:off x="11175" y="6492"/>
              <a:ext cx="900" cy="362"/>
            </a:xfrm>
            <a:prstGeom prst="rect">
              <a:avLst/>
            </a:prstGeom>
            <a:solidFill>
              <a:srgbClr val="FFFFFF"/>
            </a:solidFill>
            <a:ln w="9525">
              <a:solidFill>
                <a:srgbClr val="000000"/>
              </a:solidFill>
              <a:miter lim="800000"/>
              <a:headEnd/>
              <a:tailEnd/>
            </a:ln>
          </p:spPr>
          <p:txBody>
            <a:bodyPr/>
            <a:lstStyle/>
            <a:p>
              <a:r>
                <a:rPr lang="en-GB" sz="1000" b="1"/>
                <a:t>YES</a:t>
              </a:r>
              <a:endParaRPr lang="en-US"/>
            </a:p>
          </p:txBody>
        </p:sp>
        <p:sp>
          <p:nvSpPr>
            <p:cNvPr id="17" name="Text Box 17">
              <a:extLst>
                <a:ext uri="{FF2B5EF4-FFF2-40B4-BE49-F238E27FC236}">
                  <a16:creationId xmlns:a16="http://schemas.microsoft.com/office/drawing/2014/main" id="{767CF218-4956-284B-821F-0CAA854FBB87}"/>
                </a:ext>
              </a:extLst>
            </p:cNvPr>
            <p:cNvSpPr txBox="1">
              <a:spLocks noChangeArrowheads="1"/>
            </p:cNvSpPr>
            <p:nvPr/>
          </p:nvSpPr>
          <p:spPr bwMode="auto">
            <a:xfrm>
              <a:off x="1455" y="8832"/>
              <a:ext cx="2256" cy="540"/>
            </a:xfrm>
            <a:prstGeom prst="rect">
              <a:avLst/>
            </a:prstGeom>
            <a:solidFill>
              <a:srgbClr val="CC99FF"/>
            </a:solidFill>
            <a:ln w="15875">
              <a:solidFill>
                <a:srgbClr val="000000"/>
              </a:solidFill>
              <a:miter lim="800000"/>
              <a:headEnd/>
              <a:tailEnd/>
            </a:ln>
          </p:spPr>
          <p:txBody>
            <a:bodyPr/>
            <a:lstStyle/>
            <a:p>
              <a:pPr algn="l"/>
              <a:r>
                <a:rPr lang="en-GB" sz="1000" b="1"/>
                <a:t>RISK LEVEL 1</a:t>
              </a:r>
              <a:endParaRPr lang="en-US"/>
            </a:p>
          </p:txBody>
        </p:sp>
        <p:sp>
          <p:nvSpPr>
            <p:cNvPr id="18" name="Text Box 18">
              <a:extLst>
                <a:ext uri="{FF2B5EF4-FFF2-40B4-BE49-F238E27FC236}">
                  <a16:creationId xmlns:a16="http://schemas.microsoft.com/office/drawing/2014/main" id="{998869A5-7E5F-0447-A1D4-B934C0B636BE}"/>
                </a:ext>
              </a:extLst>
            </p:cNvPr>
            <p:cNvSpPr txBox="1">
              <a:spLocks noChangeArrowheads="1"/>
            </p:cNvSpPr>
            <p:nvPr/>
          </p:nvSpPr>
          <p:spPr bwMode="auto">
            <a:xfrm>
              <a:off x="4875" y="8832"/>
              <a:ext cx="2256" cy="540"/>
            </a:xfrm>
            <a:prstGeom prst="rect">
              <a:avLst/>
            </a:prstGeom>
            <a:solidFill>
              <a:srgbClr val="00CCFF"/>
            </a:solidFill>
            <a:ln w="15875">
              <a:solidFill>
                <a:srgbClr val="000000"/>
              </a:solidFill>
              <a:miter lim="800000"/>
              <a:headEnd/>
              <a:tailEnd/>
            </a:ln>
          </p:spPr>
          <p:txBody>
            <a:bodyPr/>
            <a:lstStyle/>
            <a:p>
              <a:pPr algn="l"/>
              <a:r>
                <a:rPr lang="en-GB" sz="1000" b="1"/>
                <a:t>RISK LEVEL 2</a:t>
              </a:r>
              <a:endParaRPr lang="en-US"/>
            </a:p>
          </p:txBody>
        </p:sp>
        <p:sp>
          <p:nvSpPr>
            <p:cNvPr id="19" name="Text Box 19">
              <a:extLst>
                <a:ext uri="{FF2B5EF4-FFF2-40B4-BE49-F238E27FC236}">
                  <a16:creationId xmlns:a16="http://schemas.microsoft.com/office/drawing/2014/main" id="{DA12A726-22F9-2D41-B0C7-F9A137FFABE1}"/>
                </a:ext>
              </a:extLst>
            </p:cNvPr>
            <p:cNvSpPr txBox="1">
              <a:spLocks noChangeArrowheads="1"/>
            </p:cNvSpPr>
            <p:nvPr/>
          </p:nvSpPr>
          <p:spPr bwMode="auto">
            <a:xfrm>
              <a:off x="7119" y="8832"/>
              <a:ext cx="2256" cy="540"/>
            </a:xfrm>
            <a:prstGeom prst="rect">
              <a:avLst/>
            </a:prstGeom>
            <a:solidFill>
              <a:srgbClr val="66FF33"/>
            </a:solidFill>
            <a:ln w="15875">
              <a:solidFill>
                <a:srgbClr val="000000"/>
              </a:solidFill>
              <a:miter lim="800000"/>
              <a:headEnd/>
              <a:tailEnd/>
            </a:ln>
          </p:spPr>
          <p:txBody>
            <a:bodyPr/>
            <a:lstStyle/>
            <a:p>
              <a:pPr algn="l"/>
              <a:r>
                <a:rPr lang="en-GB" sz="1000" b="1"/>
                <a:t>RISK LEVEL 3</a:t>
              </a:r>
              <a:endParaRPr lang="en-US"/>
            </a:p>
          </p:txBody>
        </p:sp>
        <p:sp>
          <p:nvSpPr>
            <p:cNvPr id="20" name="Text Box 20">
              <a:extLst>
                <a:ext uri="{FF2B5EF4-FFF2-40B4-BE49-F238E27FC236}">
                  <a16:creationId xmlns:a16="http://schemas.microsoft.com/office/drawing/2014/main" id="{6F6BCF44-E10E-8B48-A5BC-73AB1BF4FBB3}"/>
                </a:ext>
              </a:extLst>
            </p:cNvPr>
            <p:cNvSpPr txBox="1">
              <a:spLocks noChangeArrowheads="1"/>
            </p:cNvSpPr>
            <p:nvPr/>
          </p:nvSpPr>
          <p:spPr bwMode="auto">
            <a:xfrm>
              <a:off x="9375" y="8832"/>
              <a:ext cx="2256" cy="540"/>
            </a:xfrm>
            <a:prstGeom prst="rect">
              <a:avLst/>
            </a:prstGeom>
            <a:solidFill>
              <a:srgbClr val="FFFF00"/>
            </a:solidFill>
            <a:ln w="15875">
              <a:solidFill>
                <a:srgbClr val="000000"/>
              </a:solidFill>
              <a:miter lim="800000"/>
              <a:headEnd/>
              <a:tailEnd/>
            </a:ln>
          </p:spPr>
          <p:txBody>
            <a:bodyPr/>
            <a:lstStyle/>
            <a:p>
              <a:pPr algn="l"/>
              <a:r>
                <a:rPr lang="en-GB" sz="1000" b="1"/>
                <a:t>RISK LEVEL 4</a:t>
              </a:r>
              <a:endParaRPr lang="en-US"/>
            </a:p>
          </p:txBody>
        </p:sp>
        <p:sp>
          <p:nvSpPr>
            <p:cNvPr id="21" name="Text Box 21">
              <a:extLst>
                <a:ext uri="{FF2B5EF4-FFF2-40B4-BE49-F238E27FC236}">
                  <a16:creationId xmlns:a16="http://schemas.microsoft.com/office/drawing/2014/main" id="{4498C7A9-30B9-CE44-85B0-9BC13E81DFF2}"/>
                </a:ext>
              </a:extLst>
            </p:cNvPr>
            <p:cNvSpPr txBox="1">
              <a:spLocks noChangeArrowheads="1"/>
            </p:cNvSpPr>
            <p:nvPr/>
          </p:nvSpPr>
          <p:spPr bwMode="auto">
            <a:xfrm>
              <a:off x="12159" y="8832"/>
              <a:ext cx="2256" cy="540"/>
            </a:xfrm>
            <a:prstGeom prst="rect">
              <a:avLst/>
            </a:prstGeom>
            <a:solidFill>
              <a:srgbClr val="FF9900"/>
            </a:solidFill>
            <a:ln w="15875">
              <a:solidFill>
                <a:srgbClr val="000000"/>
              </a:solidFill>
              <a:miter lim="800000"/>
              <a:headEnd/>
              <a:tailEnd/>
            </a:ln>
          </p:spPr>
          <p:txBody>
            <a:bodyPr/>
            <a:lstStyle/>
            <a:p>
              <a:pPr algn="l"/>
              <a:r>
                <a:rPr lang="en-GB" sz="1000" b="1"/>
                <a:t>RISK LEVEL 5</a:t>
              </a:r>
              <a:endParaRPr lang="en-US"/>
            </a:p>
          </p:txBody>
        </p:sp>
        <p:sp>
          <p:nvSpPr>
            <p:cNvPr id="22" name="Text Box 22">
              <a:extLst>
                <a:ext uri="{FF2B5EF4-FFF2-40B4-BE49-F238E27FC236}">
                  <a16:creationId xmlns:a16="http://schemas.microsoft.com/office/drawing/2014/main" id="{EBBE429E-3375-994C-8417-8A46C5D68AF0}"/>
                </a:ext>
              </a:extLst>
            </p:cNvPr>
            <p:cNvSpPr txBox="1">
              <a:spLocks noChangeArrowheads="1"/>
            </p:cNvSpPr>
            <p:nvPr/>
          </p:nvSpPr>
          <p:spPr bwMode="auto">
            <a:xfrm>
              <a:off x="6315" y="1812"/>
              <a:ext cx="3600" cy="1980"/>
            </a:xfrm>
            <a:prstGeom prst="rect">
              <a:avLst/>
            </a:prstGeom>
            <a:noFill/>
            <a:ln w="9525">
              <a:solidFill>
                <a:srgbClr val="000000"/>
              </a:solidFill>
              <a:miter lim="800000"/>
              <a:headEnd/>
              <a:tailEnd/>
            </a:ln>
          </p:spPr>
          <p:txBody>
            <a:bodyPr/>
            <a:lstStyle/>
            <a:p>
              <a:pPr algn="l"/>
              <a:endParaRPr lang="en-GB" sz="800" b="1"/>
            </a:p>
            <a:p>
              <a:r>
                <a:rPr lang="en-GB" sz="1000" b="1"/>
                <a:t>DOES THE PATIENT HAVE ?–</a:t>
              </a:r>
            </a:p>
            <a:p>
              <a:endParaRPr lang="en-GB" sz="1000" b="1"/>
            </a:p>
            <a:p>
              <a:pPr lvl="1" algn="l">
                <a:buFont typeface="Symbol" pitchFamily="18" charset="2"/>
                <a:buChar char="·"/>
              </a:pPr>
              <a:r>
                <a:rPr lang="en-GB" sz="1000"/>
                <a:t>FOOT ULCERATION</a:t>
              </a:r>
            </a:p>
            <a:p>
              <a:pPr lvl="2" algn="l"/>
              <a:r>
                <a:rPr lang="en-GB" sz="1000"/>
                <a:t>&amp;/OR</a:t>
              </a:r>
            </a:p>
            <a:p>
              <a:pPr lvl="1" algn="l">
                <a:buFont typeface="Symbol" pitchFamily="18" charset="2"/>
                <a:buChar char="·"/>
              </a:pPr>
              <a:r>
                <a:rPr lang="en-GB" sz="1000"/>
                <a:t>NECROSIS / GANGRENE</a:t>
              </a:r>
            </a:p>
            <a:p>
              <a:pPr lvl="2" algn="l"/>
              <a:r>
                <a:rPr lang="en-GB" sz="1000"/>
                <a:t>&amp;/OR</a:t>
              </a:r>
            </a:p>
            <a:p>
              <a:pPr lvl="1" algn="l">
                <a:buFont typeface="Symbol" pitchFamily="18" charset="2"/>
                <a:buChar char="·"/>
              </a:pPr>
              <a:r>
                <a:rPr lang="en-GB" sz="1000"/>
                <a:t>ACTIVE CHARCOT FOOT</a:t>
              </a:r>
              <a:endParaRPr lang="en-US"/>
            </a:p>
          </p:txBody>
        </p:sp>
        <p:sp>
          <p:nvSpPr>
            <p:cNvPr id="23" name="Text Box 23">
              <a:extLst>
                <a:ext uri="{FF2B5EF4-FFF2-40B4-BE49-F238E27FC236}">
                  <a16:creationId xmlns:a16="http://schemas.microsoft.com/office/drawing/2014/main" id="{9B32E7C8-05B2-DF48-9536-1A41AEF56D04}"/>
                </a:ext>
              </a:extLst>
            </p:cNvPr>
            <p:cNvSpPr txBox="1">
              <a:spLocks noChangeArrowheads="1"/>
            </p:cNvSpPr>
            <p:nvPr/>
          </p:nvSpPr>
          <p:spPr bwMode="auto">
            <a:xfrm>
              <a:off x="1995" y="6492"/>
              <a:ext cx="900" cy="362"/>
            </a:xfrm>
            <a:prstGeom prst="rect">
              <a:avLst/>
            </a:prstGeom>
            <a:solidFill>
              <a:srgbClr val="FFFFFF"/>
            </a:solidFill>
            <a:ln w="9525">
              <a:solidFill>
                <a:srgbClr val="000000"/>
              </a:solidFill>
              <a:miter lim="800000"/>
              <a:headEnd/>
              <a:tailEnd/>
            </a:ln>
          </p:spPr>
          <p:txBody>
            <a:bodyPr/>
            <a:lstStyle/>
            <a:p>
              <a:r>
                <a:rPr lang="en-GB" sz="1000" b="1"/>
                <a:t>NO</a:t>
              </a:r>
              <a:endParaRPr lang="en-US"/>
            </a:p>
          </p:txBody>
        </p:sp>
        <p:sp>
          <p:nvSpPr>
            <p:cNvPr id="24" name="Text Box 24">
              <a:extLst>
                <a:ext uri="{FF2B5EF4-FFF2-40B4-BE49-F238E27FC236}">
                  <a16:creationId xmlns:a16="http://schemas.microsoft.com/office/drawing/2014/main" id="{E6F0D196-50D6-B64C-A388-D61A664808A0}"/>
                </a:ext>
              </a:extLst>
            </p:cNvPr>
            <p:cNvSpPr txBox="1">
              <a:spLocks noChangeArrowheads="1"/>
            </p:cNvSpPr>
            <p:nvPr/>
          </p:nvSpPr>
          <p:spPr bwMode="auto">
            <a:xfrm>
              <a:off x="10095" y="7933"/>
              <a:ext cx="900" cy="362"/>
            </a:xfrm>
            <a:prstGeom prst="rect">
              <a:avLst/>
            </a:prstGeom>
            <a:solidFill>
              <a:srgbClr val="FFFFFF"/>
            </a:solidFill>
            <a:ln w="9525">
              <a:solidFill>
                <a:srgbClr val="000000"/>
              </a:solidFill>
              <a:miter lim="800000"/>
              <a:headEnd/>
              <a:tailEnd/>
            </a:ln>
          </p:spPr>
          <p:txBody>
            <a:bodyPr/>
            <a:lstStyle/>
            <a:p>
              <a:r>
                <a:rPr lang="en-GB" sz="1000" b="1"/>
                <a:t>NO</a:t>
              </a:r>
              <a:endParaRPr lang="en-US"/>
            </a:p>
          </p:txBody>
        </p:sp>
        <p:sp>
          <p:nvSpPr>
            <p:cNvPr id="25" name="Text Box 25">
              <a:extLst>
                <a:ext uri="{FF2B5EF4-FFF2-40B4-BE49-F238E27FC236}">
                  <a16:creationId xmlns:a16="http://schemas.microsoft.com/office/drawing/2014/main" id="{2BFAFB76-374A-5A45-8B56-54EC518D1231}"/>
                </a:ext>
              </a:extLst>
            </p:cNvPr>
            <p:cNvSpPr txBox="1">
              <a:spLocks noChangeArrowheads="1"/>
            </p:cNvSpPr>
            <p:nvPr/>
          </p:nvSpPr>
          <p:spPr bwMode="auto">
            <a:xfrm>
              <a:off x="12615" y="7933"/>
              <a:ext cx="900" cy="362"/>
            </a:xfrm>
            <a:prstGeom prst="rect">
              <a:avLst/>
            </a:prstGeom>
            <a:solidFill>
              <a:srgbClr val="FFFFFF"/>
            </a:solidFill>
            <a:ln w="9525">
              <a:solidFill>
                <a:srgbClr val="000000"/>
              </a:solidFill>
              <a:miter lim="800000"/>
              <a:headEnd/>
              <a:tailEnd/>
            </a:ln>
          </p:spPr>
          <p:txBody>
            <a:bodyPr/>
            <a:lstStyle/>
            <a:p>
              <a:r>
                <a:rPr lang="en-GB" sz="1000" b="1"/>
                <a:t>YES</a:t>
              </a:r>
              <a:endParaRPr lang="en-US"/>
            </a:p>
          </p:txBody>
        </p:sp>
        <p:sp>
          <p:nvSpPr>
            <p:cNvPr id="26" name="Text Box 26">
              <a:extLst>
                <a:ext uri="{FF2B5EF4-FFF2-40B4-BE49-F238E27FC236}">
                  <a16:creationId xmlns:a16="http://schemas.microsoft.com/office/drawing/2014/main" id="{162441D7-3ADB-BA44-8549-5BDA57BABBAD}"/>
                </a:ext>
              </a:extLst>
            </p:cNvPr>
            <p:cNvSpPr txBox="1">
              <a:spLocks noChangeArrowheads="1"/>
            </p:cNvSpPr>
            <p:nvPr/>
          </p:nvSpPr>
          <p:spPr bwMode="auto">
            <a:xfrm>
              <a:off x="9555" y="6852"/>
              <a:ext cx="4320" cy="721"/>
            </a:xfrm>
            <a:prstGeom prst="rect">
              <a:avLst/>
            </a:prstGeom>
            <a:solidFill>
              <a:srgbClr val="FFFFFF"/>
            </a:solidFill>
            <a:ln w="9525">
              <a:solidFill>
                <a:srgbClr val="000000"/>
              </a:solidFill>
              <a:miter lim="800000"/>
              <a:headEnd/>
              <a:tailEnd/>
            </a:ln>
          </p:spPr>
          <p:txBody>
            <a:bodyPr/>
            <a:lstStyle/>
            <a:p>
              <a:r>
                <a:rPr lang="en-GB" sz="1000"/>
                <a:t>Has the patient had previous foot ulceration &amp;/or non-traumatic amputation?</a:t>
              </a:r>
              <a:endParaRPr lang="en-US"/>
            </a:p>
          </p:txBody>
        </p:sp>
        <p:cxnSp>
          <p:nvCxnSpPr>
            <p:cNvPr id="27" name="AutoShape 27">
              <a:extLst>
                <a:ext uri="{FF2B5EF4-FFF2-40B4-BE49-F238E27FC236}">
                  <a16:creationId xmlns:a16="http://schemas.microsoft.com/office/drawing/2014/main" id="{FE587C95-2188-C940-BE30-75FA2112BFD9}"/>
                </a:ext>
              </a:extLst>
            </p:cNvPr>
            <p:cNvCxnSpPr>
              <a:cxnSpLocks noChangeShapeType="1"/>
            </p:cNvCxnSpPr>
            <p:nvPr/>
          </p:nvCxnSpPr>
          <p:spPr bwMode="auto">
            <a:xfrm>
              <a:off x="4695" y="3613"/>
              <a:ext cx="0" cy="0"/>
            </a:xfrm>
            <a:prstGeom prst="straightConnector1">
              <a:avLst/>
            </a:prstGeom>
            <a:noFill/>
            <a:ln w="9525">
              <a:solidFill>
                <a:srgbClr val="000000"/>
              </a:solidFill>
              <a:round/>
              <a:headEnd/>
              <a:tailEnd type="triangle" w="med" len="med"/>
            </a:ln>
          </p:spPr>
        </p:cxnSp>
        <p:sp>
          <p:nvSpPr>
            <p:cNvPr id="28" name="Line 28">
              <a:extLst>
                <a:ext uri="{FF2B5EF4-FFF2-40B4-BE49-F238E27FC236}">
                  <a16:creationId xmlns:a16="http://schemas.microsoft.com/office/drawing/2014/main" id="{17DB3CD9-30DD-8B42-8C92-12E4672CC1B3}"/>
                </a:ext>
              </a:extLst>
            </p:cNvPr>
            <p:cNvSpPr>
              <a:spLocks noChangeShapeType="1"/>
            </p:cNvSpPr>
            <p:nvPr/>
          </p:nvSpPr>
          <p:spPr bwMode="auto">
            <a:xfrm>
              <a:off x="4335" y="2892"/>
              <a:ext cx="2" cy="1260"/>
            </a:xfrm>
            <a:prstGeom prst="line">
              <a:avLst/>
            </a:prstGeom>
            <a:noFill/>
            <a:ln w="9525">
              <a:solidFill>
                <a:srgbClr val="000000"/>
              </a:solidFill>
              <a:round/>
              <a:headEnd/>
              <a:tailEnd type="triangle" w="med" len="med"/>
            </a:ln>
          </p:spPr>
          <p:txBody>
            <a:bodyPr/>
            <a:lstStyle/>
            <a:p>
              <a:endParaRPr lang="en-GB"/>
            </a:p>
          </p:txBody>
        </p:sp>
        <p:sp>
          <p:nvSpPr>
            <p:cNvPr id="29" name="Line 29">
              <a:extLst>
                <a:ext uri="{FF2B5EF4-FFF2-40B4-BE49-F238E27FC236}">
                  <a16:creationId xmlns:a16="http://schemas.microsoft.com/office/drawing/2014/main" id="{2616DE56-9528-7D4C-9980-03542D4F98FF}"/>
                </a:ext>
              </a:extLst>
            </p:cNvPr>
            <p:cNvSpPr>
              <a:spLocks noChangeShapeType="1"/>
            </p:cNvSpPr>
            <p:nvPr/>
          </p:nvSpPr>
          <p:spPr bwMode="auto">
            <a:xfrm>
              <a:off x="4335" y="4512"/>
              <a:ext cx="2" cy="540"/>
            </a:xfrm>
            <a:prstGeom prst="line">
              <a:avLst/>
            </a:prstGeom>
            <a:noFill/>
            <a:ln w="9525">
              <a:solidFill>
                <a:srgbClr val="000000"/>
              </a:solidFill>
              <a:round/>
              <a:headEnd/>
              <a:tailEnd type="triangle" w="med" len="med"/>
            </a:ln>
          </p:spPr>
          <p:txBody>
            <a:bodyPr/>
            <a:lstStyle/>
            <a:p>
              <a:endParaRPr lang="en-GB"/>
            </a:p>
          </p:txBody>
        </p:sp>
        <p:sp>
          <p:nvSpPr>
            <p:cNvPr id="30" name="Line 30">
              <a:extLst>
                <a:ext uri="{FF2B5EF4-FFF2-40B4-BE49-F238E27FC236}">
                  <a16:creationId xmlns:a16="http://schemas.microsoft.com/office/drawing/2014/main" id="{9C1AA88A-04B5-EE40-B922-FA8FAA3D1BAA}"/>
                </a:ext>
              </a:extLst>
            </p:cNvPr>
            <p:cNvSpPr>
              <a:spLocks noChangeShapeType="1"/>
            </p:cNvSpPr>
            <p:nvPr/>
          </p:nvSpPr>
          <p:spPr bwMode="auto">
            <a:xfrm>
              <a:off x="4695" y="2711"/>
              <a:ext cx="1620" cy="0"/>
            </a:xfrm>
            <a:prstGeom prst="line">
              <a:avLst/>
            </a:prstGeom>
            <a:noFill/>
            <a:ln w="9525">
              <a:solidFill>
                <a:srgbClr val="000000"/>
              </a:solidFill>
              <a:round/>
              <a:headEnd type="triangle" w="med" len="med"/>
              <a:tailEnd/>
            </a:ln>
          </p:spPr>
          <p:txBody>
            <a:bodyPr/>
            <a:lstStyle/>
            <a:p>
              <a:endParaRPr lang="en-GB"/>
            </a:p>
          </p:txBody>
        </p:sp>
        <p:sp>
          <p:nvSpPr>
            <p:cNvPr id="31" name="Line 31">
              <a:extLst>
                <a:ext uri="{FF2B5EF4-FFF2-40B4-BE49-F238E27FC236}">
                  <a16:creationId xmlns:a16="http://schemas.microsoft.com/office/drawing/2014/main" id="{21D10B01-C76F-874F-8931-9BCB572E68B4}"/>
                </a:ext>
              </a:extLst>
            </p:cNvPr>
            <p:cNvSpPr>
              <a:spLocks noChangeShapeType="1"/>
            </p:cNvSpPr>
            <p:nvPr/>
          </p:nvSpPr>
          <p:spPr bwMode="auto">
            <a:xfrm flipH="1" flipV="1">
              <a:off x="9915" y="2711"/>
              <a:ext cx="2520" cy="1"/>
            </a:xfrm>
            <a:prstGeom prst="line">
              <a:avLst/>
            </a:prstGeom>
            <a:noFill/>
            <a:ln w="9525">
              <a:solidFill>
                <a:srgbClr val="000000"/>
              </a:solidFill>
              <a:round/>
              <a:headEnd type="triangle" w="med" len="med"/>
              <a:tailEnd/>
            </a:ln>
          </p:spPr>
          <p:txBody>
            <a:bodyPr/>
            <a:lstStyle/>
            <a:p>
              <a:endParaRPr lang="en-GB"/>
            </a:p>
          </p:txBody>
        </p:sp>
        <p:sp>
          <p:nvSpPr>
            <p:cNvPr id="32" name="Line 32">
              <a:extLst>
                <a:ext uri="{FF2B5EF4-FFF2-40B4-BE49-F238E27FC236}">
                  <a16:creationId xmlns:a16="http://schemas.microsoft.com/office/drawing/2014/main" id="{2780FD95-3BD4-EC42-93BC-0D8D8DE7C137}"/>
                </a:ext>
              </a:extLst>
            </p:cNvPr>
            <p:cNvSpPr>
              <a:spLocks noChangeShapeType="1"/>
            </p:cNvSpPr>
            <p:nvPr/>
          </p:nvSpPr>
          <p:spPr bwMode="auto">
            <a:xfrm>
              <a:off x="7755" y="6132"/>
              <a:ext cx="2" cy="360"/>
            </a:xfrm>
            <a:prstGeom prst="line">
              <a:avLst/>
            </a:prstGeom>
            <a:noFill/>
            <a:ln w="9525">
              <a:solidFill>
                <a:srgbClr val="000000"/>
              </a:solidFill>
              <a:round/>
              <a:headEnd/>
              <a:tailEnd type="triangle" w="med" len="med"/>
            </a:ln>
          </p:spPr>
          <p:txBody>
            <a:bodyPr/>
            <a:lstStyle/>
            <a:p>
              <a:endParaRPr lang="en-GB"/>
            </a:p>
          </p:txBody>
        </p:sp>
        <p:sp>
          <p:nvSpPr>
            <p:cNvPr id="33" name="Line 33">
              <a:extLst>
                <a:ext uri="{FF2B5EF4-FFF2-40B4-BE49-F238E27FC236}">
                  <a16:creationId xmlns:a16="http://schemas.microsoft.com/office/drawing/2014/main" id="{B2DA694F-3A14-6B4B-9F63-3EE151E5F494}"/>
                </a:ext>
              </a:extLst>
            </p:cNvPr>
            <p:cNvSpPr>
              <a:spLocks noChangeShapeType="1"/>
            </p:cNvSpPr>
            <p:nvPr/>
          </p:nvSpPr>
          <p:spPr bwMode="auto">
            <a:xfrm>
              <a:off x="11535" y="6132"/>
              <a:ext cx="2" cy="360"/>
            </a:xfrm>
            <a:prstGeom prst="line">
              <a:avLst/>
            </a:prstGeom>
            <a:noFill/>
            <a:ln w="9525">
              <a:solidFill>
                <a:srgbClr val="000000"/>
              </a:solidFill>
              <a:round/>
              <a:headEnd/>
              <a:tailEnd type="triangle" w="med" len="med"/>
            </a:ln>
          </p:spPr>
          <p:txBody>
            <a:bodyPr/>
            <a:lstStyle/>
            <a:p>
              <a:endParaRPr lang="en-GB"/>
            </a:p>
          </p:txBody>
        </p:sp>
        <p:sp>
          <p:nvSpPr>
            <p:cNvPr id="34" name="Line 34">
              <a:extLst>
                <a:ext uri="{FF2B5EF4-FFF2-40B4-BE49-F238E27FC236}">
                  <a16:creationId xmlns:a16="http://schemas.microsoft.com/office/drawing/2014/main" id="{FC5C92C2-D72E-C449-82F0-FED65E3B2B32}"/>
                </a:ext>
              </a:extLst>
            </p:cNvPr>
            <p:cNvSpPr>
              <a:spLocks noChangeShapeType="1"/>
            </p:cNvSpPr>
            <p:nvPr/>
          </p:nvSpPr>
          <p:spPr bwMode="auto">
            <a:xfrm>
              <a:off x="10455" y="7573"/>
              <a:ext cx="2" cy="360"/>
            </a:xfrm>
            <a:prstGeom prst="line">
              <a:avLst/>
            </a:prstGeom>
            <a:noFill/>
            <a:ln w="9525">
              <a:solidFill>
                <a:srgbClr val="000000"/>
              </a:solidFill>
              <a:round/>
              <a:headEnd/>
              <a:tailEnd type="triangle" w="med" len="med"/>
            </a:ln>
          </p:spPr>
          <p:txBody>
            <a:bodyPr/>
            <a:lstStyle/>
            <a:p>
              <a:endParaRPr lang="en-GB"/>
            </a:p>
          </p:txBody>
        </p:sp>
        <p:sp>
          <p:nvSpPr>
            <p:cNvPr id="35" name="Line 35">
              <a:extLst>
                <a:ext uri="{FF2B5EF4-FFF2-40B4-BE49-F238E27FC236}">
                  <a16:creationId xmlns:a16="http://schemas.microsoft.com/office/drawing/2014/main" id="{F29340D1-AD7C-DB4F-A9A5-CD3BC1036CEF}"/>
                </a:ext>
              </a:extLst>
            </p:cNvPr>
            <p:cNvSpPr>
              <a:spLocks noChangeShapeType="1"/>
            </p:cNvSpPr>
            <p:nvPr/>
          </p:nvSpPr>
          <p:spPr bwMode="auto">
            <a:xfrm>
              <a:off x="12975" y="7573"/>
              <a:ext cx="2" cy="360"/>
            </a:xfrm>
            <a:prstGeom prst="line">
              <a:avLst/>
            </a:prstGeom>
            <a:noFill/>
            <a:ln w="9525">
              <a:solidFill>
                <a:srgbClr val="000000"/>
              </a:solidFill>
              <a:round/>
              <a:headEnd/>
              <a:tailEnd type="triangle" w="med" len="med"/>
            </a:ln>
          </p:spPr>
          <p:txBody>
            <a:bodyPr/>
            <a:lstStyle/>
            <a:p>
              <a:endParaRPr lang="en-GB"/>
            </a:p>
          </p:txBody>
        </p:sp>
        <p:sp>
          <p:nvSpPr>
            <p:cNvPr id="36" name="Line 36">
              <a:extLst>
                <a:ext uri="{FF2B5EF4-FFF2-40B4-BE49-F238E27FC236}">
                  <a16:creationId xmlns:a16="http://schemas.microsoft.com/office/drawing/2014/main" id="{59BFEEA6-8A05-F641-BC3E-FD2BFF80F9AA}"/>
                </a:ext>
              </a:extLst>
            </p:cNvPr>
            <p:cNvSpPr>
              <a:spLocks noChangeShapeType="1"/>
            </p:cNvSpPr>
            <p:nvPr/>
          </p:nvSpPr>
          <p:spPr bwMode="auto">
            <a:xfrm>
              <a:off x="10444" y="8284"/>
              <a:ext cx="0" cy="539"/>
            </a:xfrm>
            <a:prstGeom prst="line">
              <a:avLst/>
            </a:prstGeom>
            <a:noFill/>
            <a:ln w="9525">
              <a:solidFill>
                <a:srgbClr val="000000"/>
              </a:solidFill>
              <a:round/>
              <a:headEnd/>
              <a:tailEnd type="triangle" w="med" len="med"/>
            </a:ln>
          </p:spPr>
          <p:txBody>
            <a:bodyPr/>
            <a:lstStyle/>
            <a:p>
              <a:endParaRPr lang="en-GB"/>
            </a:p>
          </p:txBody>
        </p:sp>
        <p:sp>
          <p:nvSpPr>
            <p:cNvPr id="37" name="Line 37">
              <a:extLst>
                <a:ext uri="{FF2B5EF4-FFF2-40B4-BE49-F238E27FC236}">
                  <a16:creationId xmlns:a16="http://schemas.microsoft.com/office/drawing/2014/main" id="{9797C70F-4F42-6C4A-AE6D-42EEF1336A29}"/>
                </a:ext>
              </a:extLst>
            </p:cNvPr>
            <p:cNvSpPr>
              <a:spLocks noChangeShapeType="1"/>
            </p:cNvSpPr>
            <p:nvPr/>
          </p:nvSpPr>
          <p:spPr bwMode="auto">
            <a:xfrm>
              <a:off x="12964" y="8284"/>
              <a:ext cx="0" cy="539"/>
            </a:xfrm>
            <a:prstGeom prst="line">
              <a:avLst/>
            </a:prstGeom>
            <a:noFill/>
            <a:ln w="9525">
              <a:solidFill>
                <a:srgbClr val="000000"/>
              </a:solidFill>
              <a:round/>
              <a:headEnd/>
              <a:tailEnd type="triangle" w="med" len="med"/>
            </a:ln>
          </p:spPr>
          <p:txBody>
            <a:bodyPr/>
            <a:lstStyle/>
            <a:p>
              <a:endParaRPr lang="en-GB"/>
            </a:p>
          </p:txBody>
        </p:sp>
        <p:sp>
          <p:nvSpPr>
            <p:cNvPr id="38" name="Line 38">
              <a:extLst>
                <a:ext uri="{FF2B5EF4-FFF2-40B4-BE49-F238E27FC236}">
                  <a16:creationId xmlns:a16="http://schemas.microsoft.com/office/drawing/2014/main" id="{C7E09B5C-F93E-E24D-8C72-2085569F5C52}"/>
                </a:ext>
              </a:extLst>
            </p:cNvPr>
            <p:cNvSpPr>
              <a:spLocks noChangeShapeType="1"/>
            </p:cNvSpPr>
            <p:nvPr/>
          </p:nvSpPr>
          <p:spPr bwMode="auto">
            <a:xfrm>
              <a:off x="5415" y="6852"/>
              <a:ext cx="1" cy="1980"/>
            </a:xfrm>
            <a:prstGeom prst="line">
              <a:avLst/>
            </a:prstGeom>
            <a:noFill/>
            <a:ln w="9525">
              <a:solidFill>
                <a:srgbClr val="000000"/>
              </a:solidFill>
              <a:round/>
              <a:headEnd/>
              <a:tailEnd type="triangle" w="med" len="med"/>
            </a:ln>
          </p:spPr>
          <p:txBody>
            <a:bodyPr/>
            <a:lstStyle/>
            <a:p>
              <a:endParaRPr lang="en-GB"/>
            </a:p>
          </p:txBody>
        </p:sp>
        <p:sp>
          <p:nvSpPr>
            <p:cNvPr id="39" name="Line 39">
              <a:extLst>
                <a:ext uri="{FF2B5EF4-FFF2-40B4-BE49-F238E27FC236}">
                  <a16:creationId xmlns:a16="http://schemas.microsoft.com/office/drawing/2014/main" id="{5722E148-75CC-C141-8B08-4EEA73359D8A}"/>
                </a:ext>
              </a:extLst>
            </p:cNvPr>
            <p:cNvSpPr>
              <a:spLocks noChangeShapeType="1"/>
            </p:cNvSpPr>
            <p:nvPr/>
          </p:nvSpPr>
          <p:spPr bwMode="auto">
            <a:xfrm>
              <a:off x="10275" y="4512"/>
              <a:ext cx="2" cy="540"/>
            </a:xfrm>
            <a:prstGeom prst="line">
              <a:avLst/>
            </a:prstGeom>
            <a:noFill/>
            <a:ln w="9525">
              <a:solidFill>
                <a:srgbClr val="000000"/>
              </a:solidFill>
              <a:round/>
              <a:headEnd/>
              <a:tailEnd type="triangle" w="med" len="med"/>
            </a:ln>
          </p:spPr>
          <p:txBody>
            <a:bodyPr/>
            <a:lstStyle/>
            <a:p>
              <a:endParaRPr lang="en-GB"/>
            </a:p>
          </p:txBody>
        </p:sp>
        <p:sp>
          <p:nvSpPr>
            <p:cNvPr id="40" name="Text Box 40">
              <a:extLst>
                <a:ext uri="{FF2B5EF4-FFF2-40B4-BE49-F238E27FC236}">
                  <a16:creationId xmlns:a16="http://schemas.microsoft.com/office/drawing/2014/main" id="{435567A3-B076-7249-8A7C-A4463A68BDA0}"/>
                </a:ext>
              </a:extLst>
            </p:cNvPr>
            <p:cNvSpPr txBox="1">
              <a:spLocks noChangeArrowheads="1"/>
            </p:cNvSpPr>
            <p:nvPr/>
          </p:nvSpPr>
          <p:spPr bwMode="auto">
            <a:xfrm>
              <a:off x="4875" y="9372"/>
              <a:ext cx="9540" cy="901"/>
            </a:xfrm>
            <a:prstGeom prst="rect">
              <a:avLst/>
            </a:prstGeom>
            <a:solidFill>
              <a:srgbClr val="FFFFFF"/>
            </a:solidFill>
            <a:ln w="9525">
              <a:solidFill>
                <a:srgbClr val="000000"/>
              </a:solidFill>
              <a:miter lim="800000"/>
              <a:headEnd/>
              <a:tailEnd/>
            </a:ln>
          </p:spPr>
          <p:txBody>
            <a:bodyPr/>
            <a:lstStyle/>
            <a:p>
              <a:pPr algn="l"/>
              <a:r>
                <a:rPr lang="en-GB" sz="1000"/>
                <a:t>Patients assessed as being in Risk Levels 2</a:t>
              </a:r>
              <a:r>
                <a:rPr lang="en-GB" sz="900"/>
                <a:t> </a:t>
              </a:r>
              <a:r>
                <a:rPr lang="en-GB" sz="1000"/>
                <a:t>to 5 – complete podiatry referral and forward to the Podiatry Department, New Street, Barnsley, S70 1LP.</a:t>
              </a:r>
            </a:p>
            <a:p>
              <a:pPr algn="l"/>
              <a:r>
                <a:rPr lang="en-GB" sz="1000" b="1"/>
                <a:t>PLEASE ENSURE THAT RISK LEVEL IS INDICATED ON THE COMPLETED REFERRAL FORM</a:t>
              </a:r>
              <a:endParaRPr lang="en-US"/>
            </a:p>
          </p:txBody>
        </p:sp>
        <p:sp>
          <p:nvSpPr>
            <p:cNvPr id="41" name="Text Box 41">
              <a:extLst>
                <a:ext uri="{FF2B5EF4-FFF2-40B4-BE49-F238E27FC236}">
                  <a16:creationId xmlns:a16="http://schemas.microsoft.com/office/drawing/2014/main" id="{5775AB26-F348-3B4D-A41F-DCCDE78D3E8A}"/>
                </a:ext>
              </a:extLst>
            </p:cNvPr>
            <p:cNvSpPr txBox="1">
              <a:spLocks noChangeArrowheads="1"/>
            </p:cNvSpPr>
            <p:nvPr/>
          </p:nvSpPr>
          <p:spPr bwMode="auto">
            <a:xfrm>
              <a:off x="1455" y="9372"/>
              <a:ext cx="2256" cy="901"/>
            </a:xfrm>
            <a:prstGeom prst="rect">
              <a:avLst/>
            </a:prstGeom>
            <a:solidFill>
              <a:srgbClr val="FFFFFF"/>
            </a:solidFill>
            <a:ln w="9525">
              <a:solidFill>
                <a:srgbClr val="000000"/>
              </a:solidFill>
              <a:miter lim="800000"/>
              <a:headEnd/>
              <a:tailEnd/>
            </a:ln>
          </p:spPr>
          <p:txBody>
            <a:bodyPr/>
            <a:lstStyle/>
            <a:p>
              <a:pPr algn="l"/>
              <a:r>
                <a:rPr lang="en-GB" sz="1000"/>
                <a:t>No podiatry referral needed.  </a:t>
              </a:r>
            </a:p>
            <a:p>
              <a:pPr algn="l"/>
              <a:r>
                <a:rPr lang="en-GB" sz="1000"/>
                <a:t>See Care Plan.</a:t>
              </a:r>
              <a:endParaRPr lang="en-US"/>
            </a:p>
          </p:txBody>
        </p:sp>
        <p:sp>
          <p:nvSpPr>
            <p:cNvPr id="42" name="Text Box 42">
              <a:extLst>
                <a:ext uri="{FF2B5EF4-FFF2-40B4-BE49-F238E27FC236}">
                  <a16:creationId xmlns:a16="http://schemas.microsoft.com/office/drawing/2014/main" id="{A0C3F741-211D-9C48-A873-0C7A5A344ECD}"/>
                </a:ext>
              </a:extLst>
            </p:cNvPr>
            <p:cNvSpPr txBox="1">
              <a:spLocks noChangeArrowheads="1"/>
            </p:cNvSpPr>
            <p:nvPr/>
          </p:nvSpPr>
          <p:spPr bwMode="auto">
            <a:xfrm>
              <a:off x="11355" y="3792"/>
              <a:ext cx="2880" cy="1260"/>
            </a:xfrm>
            <a:prstGeom prst="rect">
              <a:avLst/>
            </a:prstGeom>
            <a:solidFill>
              <a:srgbClr val="FFFFFF"/>
            </a:solidFill>
            <a:ln w="9525">
              <a:solidFill>
                <a:srgbClr val="000000"/>
              </a:solidFill>
              <a:miter lim="800000"/>
              <a:headEnd/>
              <a:tailEnd/>
            </a:ln>
          </p:spPr>
          <p:txBody>
            <a:bodyPr/>
            <a:lstStyle/>
            <a:p>
              <a:r>
                <a:rPr lang="en-GB" sz="1000" dirty="0"/>
                <a:t>Complete an</a:t>
              </a:r>
            </a:p>
            <a:p>
              <a:r>
                <a:rPr lang="en-GB" sz="1000" dirty="0"/>
                <a:t>Acute Assessment Referral &amp; fax to the Diabetes Centre on: 01226 434406</a:t>
              </a:r>
            </a:p>
            <a:p>
              <a:pPr algn="l"/>
              <a:r>
                <a:rPr lang="en-GB" sz="1000" dirty="0"/>
                <a:t>(Queries: 01226 4335678)</a:t>
              </a:r>
            </a:p>
            <a:p>
              <a:pPr algn="l"/>
              <a:endParaRPr lang="en-GB" sz="1000" dirty="0"/>
            </a:p>
            <a:p>
              <a:endParaRPr lang="en-US" dirty="0"/>
            </a:p>
          </p:txBody>
        </p:sp>
        <p:sp>
          <p:nvSpPr>
            <p:cNvPr id="43" name="Line 43">
              <a:extLst>
                <a:ext uri="{FF2B5EF4-FFF2-40B4-BE49-F238E27FC236}">
                  <a16:creationId xmlns:a16="http://schemas.microsoft.com/office/drawing/2014/main" id="{2743C3EF-6B57-294E-B3B2-47B35A15150E}"/>
                </a:ext>
              </a:extLst>
            </p:cNvPr>
            <p:cNvSpPr>
              <a:spLocks noChangeShapeType="1"/>
            </p:cNvSpPr>
            <p:nvPr/>
          </p:nvSpPr>
          <p:spPr bwMode="auto">
            <a:xfrm>
              <a:off x="5415" y="6132"/>
              <a:ext cx="2" cy="360"/>
            </a:xfrm>
            <a:prstGeom prst="line">
              <a:avLst/>
            </a:prstGeom>
            <a:noFill/>
            <a:ln w="9525">
              <a:solidFill>
                <a:srgbClr val="000000"/>
              </a:solidFill>
              <a:round/>
              <a:headEnd/>
              <a:tailEnd type="triangle" w="med" len="med"/>
            </a:ln>
          </p:spPr>
          <p:txBody>
            <a:bodyPr/>
            <a:lstStyle/>
            <a:p>
              <a:endParaRPr lang="en-GB"/>
            </a:p>
          </p:txBody>
        </p:sp>
        <p:sp>
          <p:nvSpPr>
            <p:cNvPr id="44" name="Line 44">
              <a:extLst>
                <a:ext uri="{FF2B5EF4-FFF2-40B4-BE49-F238E27FC236}">
                  <a16:creationId xmlns:a16="http://schemas.microsoft.com/office/drawing/2014/main" id="{42373505-0BB1-8D4C-BCEB-AEEECBA254D9}"/>
                </a:ext>
              </a:extLst>
            </p:cNvPr>
            <p:cNvSpPr>
              <a:spLocks noChangeShapeType="1"/>
            </p:cNvSpPr>
            <p:nvPr/>
          </p:nvSpPr>
          <p:spPr bwMode="auto">
            <a:xfrm>
              <a:off x="2533" y="6132"/>
              <a:ext cx="2" cy="360"/>
            </a:xfrm>
            <a:prstGeom prst="line">
              <a:avLst/>
            </a:prstGeom>
            <a:noFill/>
            <a:ln w="9525">
              <a:solidFill>
                <a:srgbClr val="000000"/>
              </a:solidFill>
              <a:round/>
              <a:headEnd/>
              <a:tailEnd type="triangle" w="med" len="med"/>
            </a:ln>
          </p:spPr>
          <p:txBody>
            <a:bodyPr/>
            <a:lstStyle/>
            <a:p>
              <a:endParaRPr lang="en-GB"/>
            </a:p>
          </p:txBody>
        </p:sp>
        <p:sp>
          <p:nvSpPr>
            <p:cNvPr id="45" name="Line 45">
              <a:extLst>
                <a:ext uri="{FF2B5EF4-FFF2-40B4-BE49-F238E27FC236}">
                  <a16:creationId xmlns:a16="http://schemas.microsoft.com/office/drawing/2014/main" id="{3FB17E2F-EE15-C948-B85B-C12AC8F9EB56}"/>
                </a:ext>
              </a:extLst>
            </p:cNvPr>
            <p:cNvSpPr>
              <a:spLocks noChangeShapeType="1"/>
            </p:cNvSpPr>
            <p:nvPr/>
          </p:nvSpPr>
          <p:spPr bwMode="auto">
            <a:xfrm>
              <a:off x="7754" y="6852"/>
              <a:ext cx="1" cy="1980"/>
            </a:xfrm>
            <a:prstGeom prst="line">
              <a:avLst/>
            </a:prstGeom>
            <a:noFill/>
            <a:ln w="9525">
              <a:solidFill>
                <a:srgbClr val="000000"/>
              </a:solidFill>
              <a:round/>
              <a:headEnd/>
              <a:tailEnd type="triangle" w="med" len="med"/>
            </a:ln>
          </p:spPr>
          <p:txBody>
            <a:bodyPr/>
            <a:lstStyle/>
            <a:p>
              <a:endParaRPr lang="en-GB"/>
            </a:p>
          </p:txBody>
        </p:sp>
        <p:sp>
          <p:nvSpPr>
            <p:cNvPr id="46" name="Line 46">
              <a:extLst>
                <a:ext uri="{FF2B5EF4-FFF2-40B4-BE49-F238E27FC236}">
                  <a16:creationId xmlns:a16="http://schemas.microsoft.com/office/drawing/2014/main" id="{35DD0C27-7D9B-9E42-AFB8-534595F47101}"/>
                </a:ext>
              </a:extLst>
            </p:cNvPr>
            <p:cNvSpPr>
              <a:spLocks noChangeShapeType="1"/>
            </p:cNvSpPr>
            <p:nvPr/>
          </p:nvSpPr>
          <p:spPr bwMode="auto">
            <a:xfrm>
              <a:off x="2534" y="6852"/>
              <a:ext cx="1" cy="1980"/>
            </a:xfrm>
            <a:prstGeom prst="line">
              <a:avLst/>
            </a:prstGeom>
            <a:noFill/>
            <a:ln w="9525">
              <a:solidFill>
                <a:srgbClr val="000000"/>
              </a:solidFill>
              <a:round/>
              <a:headEnd/>
              <a:tailEnd type="triangle" w="med" len="med"/>
            </a:ln>
          </p:spPr>
          <p:txBody>
            <a:bodyPr/>
            <a:lstStyle/>
            <a:p>
              <a:endParaRPr lang="en-GB"/>
            </a:p>
          </p:txBody>
        </p:sp>
      </p:grpSp>
    </p:spTree>
    <p:extLst>
      <p:ext uri="{BB962C8B-B14F-4D97-AF65-F5344CB8AC3E}">
        <p14:creationId xmlns:p14="http://schemas.microsoft.com/office/powerpoint/2010/main" val="875654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A09C-5177-5445-9A8C-C21CC0A395B6}"/>
              </a:ext>
            </a:extLst>
          </p:cNvPr>
          <p:cNvSpPr>
            <a:spLocks noGrp="1"/>
          </p:cNvSpPr>
          <p:nvPr>
            <p:ph type="title"/>
          </p:nvPr>
        </p:nvSpPr>
        <p:spPr/>
        <p:txBody>
          <a:bodyPr/>
          <a:lstStyle/>
          <a:p>
            <a:r>
              <a:rPr lang="en-US" dirty="0"/>
              <a:t>Diabetes Technology(NICE Guideline)</a:t>
            </a:r>
          </a:p>
        </p:txBody>
      </p:sp>
      <p:sp>
        <p:nvSpPr>
          <p:cNvPr id="3" name="Content Placeholder 2">
            <a:extLst>
              <a:ext uri="{FF2B5EF4-FFF2-40B4-BE49-F238E27FC236}">
                <a16:creationId xmlns:a16="http://schemas.microsoft.com/office/drawing/2014/main" id="{66ACD1F0-BB8A-264A-BE4C-C646F5117BA7}"/>
              </a:ext>
            </a:extLst>
          </p:cNvPr>
          <p:cNvSpPr>
            <a:spLocks noGrp="1"/>
          </p:cNvSpPr>
          <p:nvPr>
            <p:ph idx="1"/>
          </p:nvPr>
        </p:nvSpPr>
        <p:spPr>
          <a:xfrm>
            <a:off x="1295402" y="2474843"/>
            <a:ext cx="9601196" cy="3848285"/>
          </a:xfrm>
        </p:spPr>
        <p:txBody>
          <a:bodyPr>
            <a:normAutofit fontScale="85000" lnSpcReduction="20000"/>
          </a:bodyPr>
          <a:lstStyle/>
          <a:p>
            <a:pPr marL="0" indent="0">
              <a:buNone/>
            </a:pPr>
            <a:r>
              <a:rPr lang="en-US" dirty="0"/>
              <a:t>CGM – Offer CGM  - Flash Glucose Monitoring System to </a:t>
            </a:r>
            <a:r>
              <a:rPr lang="en-GB" dirty="0"/>
              <a:t>Adults with T2DM  on Insulin (two or more times a day) if any of the following applies:-</a:t>
            </a:r>
          </a:p>
          <a:p>
            <a:pPr marL="457200" indent="-457200">
              <a:buAutoNum type="alphaLcPeriod"/>
            </a:pPr>
            <a:r>
              <a:rPr lang="en-GB" dirty="0"/>
              <a:t>recurrent hypoglycaemia (recurrent events that occur each week or month and have an impact on quality of life) </a:t>
            </a:r>
          </a:p>
          <a:p>
            <a:pPr marL="457200" indent="-457200">
              <a:buAutoNum type="alphaLcPeriod"/>
            </a:pPr>
            <a:r>
              <a:rPr lang="en-GB" dirty="0"/>
              <a:t>or severe hypoglycaemia (episodes that require assistance from another person to treat). </a:t>
            </a:r>
          </a:p>
          <a:p>
            <a:pPr marL="457200" indent="-457200">
              <a:buAutoNum type="alphaLcPeriod"/>
            </a:pPr>
            <a:r>
              <a:rPr lang="en-GB" dirty="0"/>
              <a:t>have impaired hypoglycaemia awareness </a:t>
            </a:r>
          </a:p>
          <a:p>
            <a:pPr marL="457200" indent="-457200">
              <a:buAutoNum type="alphaLcPeriod"/>
            </a:pPr>
            <a:r>
              <a:rPr lang="en-GB" dirty="0"/>
              <a:t>have a condition or disability (including a learning disability) that means unable to self monitor blood glucose levels by capillary blood glucose monitoring (</a:t>
            </a:r>
            <a:r>
              <a:rPr lang="en-GB" dirty="0" err="1"/>
              <a:t>fingerprick</a:t>
            </a:r>
            <a:r>
              <a:rPr lang="en-GB" dirty="0"/>
              <a:t> testing) but could use a Flash device (or have it scanned on their behalf). This includes people receiving dialysis. </a:t>
            </a:r>
          </a:p>
          <a:p>
            <a:pPr marL="457200" indent="-457200">
              <a:buAutoNum type="alphaLcPeriod"/>
            </a:pPr>
            <a:r>
              <a:rPr lang="en-GB" dirty="0"/>
              <a:t>otherwise be advised to self-measure at least 8 times a day require help from a care worker or healthcare professional to monitor glucose levels.</a:t>
            </a:r>
            <a:endParaRPr lang="en-US" dirty="0"/>
          </a:p>
        </p:txBody>
      </p:sp>
    </p:spTree>
    <p:extLst>
      <p:ext uri="{BB962C8B-B14F-4D97-AF65-F5344CB8AC3E}">
        <p14:creationId xmlns:p14="http://schemas.microsoft.com/office/powerpoint/2010/main" val="426727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803AA-A222-0C42-AF01-D7A8B5D73F44}"/>
              </a:ext>
            </a:extLst>
          </p:cNvPr>
          <p:cNvSpPr txBox="1">
            <a:spLocks/>
          </p:cNvSpPr>
          <p:nvPr/>
        </p:nvSpPr>
        <p:spPr>
          <a:xfrm>
            <a:off x="2714547" y="619065"/>
            <a:ext cx="6762905" cy="555744"/>
          </a:xfrm>
          <a:prstGeom prst="rect">
            <a:avLst/>
          </a:prstGeom>
        </p:spPr>
        <p:txBody>
          <a:bodyPr>
            <a:normAutofit fontScale="82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latin typeface="Red Hat Display" panose="02010503040201060303"/>
              </a:rPr>
              <a:t>Referral Process: How to refer</a:t>
            </a:r>
          </a:p>
        </p:txBody>
      </p:sp>
      <p:graphicFrame>
        <p:nvGraphicFramePr>
          <p:cNvPr id="3" name="Object 2">
            <a:extLst>
              <a:ext uri="{FF2B5EF4-FFF2-40B4-BE49-F238E27FC236}">
                <a16:creationId xmlns:a16="http://schemas.microsoft.com/office/drawing/2014/main" id="{63A50F64-C5B9-3F49-AEC2-814C942ED5AA}"/>
              </a:ext>
            </a:extLst>
          </p:cNvPr>
          <p:cNvGraphicFramePr>
            <a:graphicFrameLocks noChangeAspect="1"/>
          </p:cNvGraphicFramePr>
          <p:nvPr/>
        </p:nvGraphicFramePr>
        <p:xfrm>
          <a:off x="771525" y="1196975"/>
          <a:ext cx="3189288" cy="4764088"/>
        </p:xfrm>
        <a:graphic>
          <a:graphicData uri="http://schemas.openxmlformats.org/presentationml/2006/ole">
            <mc:AlternateContent xmlns:mc="http://schemas.openxmlformats.org/markup-compatibility/2006">
              <mc:Choice xmlns:v="urn:schemas-microsoft-com:vml" Requires="v">
                <p:oleObj name="Document" r:id="rId3" imgW="6751452" imgH="10084223" progId="Word.Document.12">
                  <p:link updateAutomatic="1"/>
                </p:oleObj>
              </mc:Choice>
              <mc:Fallback>
                <p:oleObj name="Document" r:id="rId3" imgW="6751452" imgH="10084223" progId="Word.Document.12">
                  <p:link updateAutomatic="1"/>
                  <p:pic>
                    <p:nvPicPr>
                      <p:cNvPr id="4" name="Object 3">
                        <a:extLst>
                          <a:ext uri="{FF2B5EF4-FFF2-40B4-BE49-F238E27FC236}">
                            <a16:creationId xmlns:a16="http://schemas.microsoft.com/office/drawing/2014/main" id="{682909AA-ECE2-1E30-97EB-7E6BD86B083A}"/>
                          </a:ext>
                        </a:extLst>
                      </p:cNvPr>
                      <p:cNvPicPr/>
                      <p:nvPr/>
                    </p:nvPicPr>
                    <p:blipFill>
                      <a:blip r:embed="rId4"/>
                      <a:stretch>
                        <a:fillRect/>
                      </a:stretch>
                    </p:blipFill>
                    <p:spPr>
                      <a:xfrm>
                        <a:off x="771525" y="1196975"/>
                        <a:ext cx="3189288" cy="47640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37E328BE-E071-2D45-B92B-DA068B63DF45}"/>
              </a:ext>
            </a:extLst>
          </p:cNvPr>
          <p:cNvSpPr txBox="1"/>
          <p:nvPr/>
        </p:nvSpPr>
        <p:spPr>
          <a:xfrm>
            <a:off x="4203592" y="2055525"/>
            <a:ext cx="7471573" cy="304698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7030A0"/>
                </a:solidFill>
                <a:effectLst/>
                <a:uLnTx/>
                <a:uFillTx/>
                <a:latin typeface="Red Hat Display" panose="02010503040201060303"/>
                <a:ea typeface="+mn-ea"/>
                <a:cs typeface="+mn-cs"/>
              </a:rPr>
              <a:t>Refer securely by: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7030A0"/>
              </a:solidFill>
              <a:effectLst/>
              <a:uLnTx/>
              <a:uFillTx/>
              <a:latin typeface="Red Hat Display" panose="020105030402010603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030A0"/>
                </a:solidFill>
                <a:effectLst/>
                <a:uLnTx/>
                <a:uFillTx/>
                <a:latin typeface="Red Hat Display" panose="02010503040201060303"/>
                <a:ea typeface="+mn-ea"/>
                <a:cs typeface="+mn-cs"/>
              </a:rPr>
              <a:t>Completing our electronic referral form through the Primary Care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7030A0"/>
              </a:solidFill>
              <a:effectLst/>
              <a:uLnTx/>
              <a:uFillTx/>
              <a:latin typeface="Red Hat Display" panose="020105030402010603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7030A0"/>
                </a:solidFill>
                <a:effectLst/>
                <a:uLnTx/>
                <a:uFillTx/>
                <a:latin typeface="Red Hat Display" panose="02010503040201060303"/>
                <a:ea typeface="+mn-ea"/>
                <a:cs typeface="+mn-cs"/>
              </a:rPr>
              <a:t>Completing referral form and returning to </a:t>
            </a:r>
            <a:r>
              <a:rPr kumimoji="0" lang="en-GB" sz="1800" b="0" i="0" u="none" strike="noStrike" kern="1200" cap="none" spc="0" normalizeH="0" baseline="0" noProof="0" dirty="0">
                <a:ln>
                  <a:noFill/>
                </a:ln>
                <a:solidFill>
                  <a:srgbClr val="BFBFBF"/>
                </a:solidFill>
                <a:effectLst/>
                <a:uLnTx/>
                <a:uFillTx/>
                <a:latin typeface="Frutiger LT Std 45 Light"/>
                <a:ea typeface="Calibri" panose="020F0502020204030204" pitchFamily="34" charset="0"/>
                <a:cs typeface="Arial" panose="020B0604020202020204" pitchFamily="34" charset="0"/>
              </a:rPr>
              <a:t> </a:t>
            </a:r>
            <a:r>
              <a:rPr kumimoji="0" lang="en-GB" sz="1800" b="0" i="0" u="sng" strike="noStrike" kern="1200" cap="none" spc="0" normalizeH="0" baseline="0" noProof="0" dirty="0">
                <a:ln>
                  <a:noFill/>
                </a:ln>
                <a:solidFill>
                  <a:srgbClr val="0563C1"/>
                </a:solidFill>
                <a:effectLst/>
                <a:uLnTx/>
                <a:uFillTx/>
                <a:latin typeface="Frutiger LT Std 45 Light"/>
                <a:ea typeface="Calibri" panose="020F0502020204030204" pitchFamily="34" charset="0"/>
                <a:cs typeface="Arial" panose="020B0604020202020204" pitchFamily="34" charset="0"/>
                <a:hlinkClick r:id="rId5"/>
              </a:rPr>
              <a:t>healthieryou.syandb@nhs.net</a:t>
            </a:r>
            <a:r>
              <a:rPr kumimoji="0" lang="en-GB" sz="2400" b="0" i="0" u="sng" strike="noStrike" kern="1200" cap="none" spc="0" normalizeH="0" baseline="0" noProof="0" dirty="0">
                <a:ln>
                  <a:noFill/>
                </a:ln>
                <a:solidFill>
                  <a:srgbClr val="FE631C"/>
                </a:solidFill>
                <a:effectLst/>
                <a:uLnTx/>
                <a:uFillTx/>
                <a:latin typeface="Red Hat Display" panose="02010503040201060303"/>
                <a:ea typeface="Calibri" panose="020F0502020204030204" pitchFamily="34" charset="0"/>
                <a:cs typeface="Arial" panose="020B0604020202020204" pitchFamily="34" charset="0"/>
              </a:rPr>
              <a:t> </a:t>
            </a:r>
            <a:endParaRPr kumimoji="0" lang="en-GB" sz="2400" b="0" i="0" u="none" strike="noStrike" kern="1200" cap="none" spc="0" normalizeH="0" baseline="0" noProof="0" dirty="0">
              <a:ln>
                <a:noFill/>
              </a:ln>
              <a:solidFill>
                <a:srgbClr val="FE631C"/>
              </a:solidFill>
              <a:effectLst/>
              <a:uLnTx/>
              <a:uFillTx/>
              <a:latin typeface="Red Hat Display" panose="020105030402010603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E631C"/>
                </a:solidFill>
                <a:effectLst/>
                <a:uLnTx/>
                <a:uFillTx/>
                <a:latin typeface="Red Hat Display" panose="02010503040201060303"/>
                <a:ea typeface="+mn-ea"/>
                <a:cs typeface="+mn-cs"/>
              </a:rPr>
              <a:t> </a:t>
            </a:r>
          </a:p>
        </p:txBody>
      </p:sp>
      <p:sp>
        <p:nvSpPr>
          <p:cNvPr id="5" name="TextBox 4">
            <a:extLst>
              <a:ext uri="{FF2B5EF4-FFF2-40B4-BE49-F238E27FC236}">
                <a16:creationId xmlns:a16="http://schemas.microsoft.com/office/drawing/2014/main" id="{7AC2E4E7-4024-904D-AF6B-3D3E80AC460A}"/>
              </a:ext>
            </a:extLst>
          </p:cNvPr>
          <p:cNvSpPr txBox="1"/>
          <p:nvPr/>
        </p:nvSpPr>
        <p:spPr>
          <a:xfrm>
            <a:off x="4502426" y="5102513"/>
            <a:ext cx="3728763" cy="923330"/>
          </a:xfrm>
          <a:prstGeom prst="rect">
            <a:avLst/>
          </a:prstGeom>
          <a:noFill/>
        </p:spPr>
        <p:txBody>
          <a:bodyPr wrap="square" rtlCol="0" anchor="ctr">
            <a:spAutoFit/>
          </a:bodyPr>
          <a:lstStyle/>
          <a:p>
            <a:r>
              <a:rPr lang="en-US" b="1" dirty="0">
                <a:solidFill>
                  <a:srgbClr val="7030A0"/>
                </a:solidFill>
              </a:rPr>
              <a:t>Delivery Options</a:t>
            </a:r>
          </a:p>
          <a:p>
            <a:pPr marL="342900" indent="-342900">
              <a:buAutoNum type="arabicPeriod"/>
            </a:pPr>
            <a:r>
              <a:rPr lang="en-US" dirty="0"/>
              <a:t>Face to face </a:t>
            </a:r>
          </a:p>
          <a:p>
            <a:pPr marL="342900" indent="-342900">
              <a:buAutoNum type="arabicPeriod"/>
            </a:pPr>
            <a:r>
              <a:rPr lang="en-US" dirty="0"/>
              <a:t>Digital</a:t>
            </a:r>
          </a:p>
        </p:txBody>
      </p:sp>
    </p:spTree>
    <p:extLst>
      <p:ext uri="{BB962C8B-B14F-4D97-AF65-F5344CB8AC3E}">
        <p14:creationId xmlns:p14="http://schemas.microsoft.com/office/powerpoint/2010/main" val="3879389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7363" y="617376"/>
            <a:ext cx="7336751" cy="6667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733" b="1" i="0" u="none" strike="noStrike" kern="1200" cap="none" spc="0" normalizeH="0" baseline="0" noProof="0" dirty="0">
                <a:ln>
                  <a:noFill/>
                </a:ln>
                <a:solidFill>
                  <a:srgbClr val="0099FF"/>
                </a:solidFill>
                <a:effectLst/>
                <a:uLnTx/>
                <a:uFillTx/>
                <a:latin typeface="Calibri"/>
                <a:ea typeface="+mn-ea"/>
                <a:cs typeface="+mn-cs"/>
              </a:rPr>
              <a:t>ABCD national audit</a:t>
            </a:r>
            <a:endParaRPr kumimoji="0" lang="en-US" sz="3733" b="0" i="0" u="none" strike="noStrike" kern="1200" cap="none" spc="0" normalizeH="0" baseline="0" noProof="0" dirty="0">
              <a:ln>
                <a:noFill/>
              </a:ln>
              <a:solidFill>
                <a:srgbClr val="0099FF"/>
              </a:solidFill>
              <a:effectLst/>
              <a:uLnTx/>
              <a:uFillTx/>
              <a:latin typeface="Calibri"/>
              <a:ea typeface="+mn-ea"/>
              <a:cs typeface="+mn-cs"/>
            </a:endParaRPr>
          </a:p>
        </p:txBody>
      </p:sp>
      <p:sp>
        <p:nvSpPr>
          <p:cNvPr id="4" name="Text Placeholder 1"/>
          <p:cNvSpPr txBox="1">
            <a:spLocks/>
          </p:cNvSpPr>
          <p:nvPr/>
        </p:nvSpPr>
        <p:spPr>
          <a:xfrm>
            <a:off x="2081992" y="2042716"/>
            <a:ext cx="8620536" cy="4060757"/>
          </a:xfrm>
          <a:prstGeom prst="rect">
            <a:avLst/>
          </a:prstGeom>
          <a:noFill/>
        </p:spPr>
        <p:txBody>
          <a:bodyPr>
            <a:noAutofit/>
          </a:bodyPr>
          <a:lstStyle>
            <a:lvl1pPr marL="342900" indent="-342900" algn="l" defTabSz="457200" rtl="0" eaLnBrk="1" latinLnBrk="0" hangingPunct="1">
              <a:spcBef>
                <a:spcPct val="20000"/>
              </a:spcBef>
              <a:buClr>
                <a:srgbClr val="E5425D"/>
              </a:buClr>
              <a:buFont typeface="Arial"/>
              <a:buChar char="•"/>
              <a:defRPr sz="3200" b="0" i="0" kern="1200">
                <a:solidFill>
                  <a:schemeClr val="tx1">
                    <a:lumMod val="50000"/>
                  </a:schemeClr>
                </a:solidFill>
                <a:latin typeface="Baskerville"/>
                <a:ea typeface="+mn-ea"/>
                <a:cs typeface="Verdana"/>
              </a:defRPr>
            </a:lvl1pPr>
            <a:lvl2pPr marL="742950" indent="-285750" algn="l" defTabSz="457200" rtl="0" eaLnBrk="1" latinLnBrk="0" hangingPunct="1">
              <a:spcBef>
                <a:spcPct val="20000"/>
              </a:spcBef>
              <a:buClr>
                <a:srgbClr val="E5425D"/>
              </a:buClr>
              <a:buFont typeface="Arial" panose="020B0604020202020204" pitchFamily="34" charset="0"/>
              <a:buChar char="•"/>
              <a:defRPr sz="2400" b="0" i="0" kern="1200">
                <a:solidFill>
                  <a:schemeClr val="tx1">
                    <a:lumMod val="50000"/>
                  </a:schemeClr>
                </a:solidFill>
                <a:latin typeface="Baskerville"/>
                <a:ea typeface="+mn-ea"/>
                <a:cs typeface="Verdana"/>
              </a:defRPr>
            </a:lvl2pPr>
            <a:lvl3pPr marL="1143000" indent="-228600" algn="l" defTabSz="457200" rtl="0" eaLnBrk="1" latinLnBrk="0" hangingPunct="1">
              <a:spcBef>
                <a:spcPct val="20000"/>
              </a:spcBef>
              <a:buClr>
                <a:srgbClr val="E5425D"/>
              </a:buClr>
              <a:buFont typeface="Arial"/>
              <a:buChar char="•"/>
              <a:defRPr sz="2400" b="0" i="0" kern="1200">
                <a:solidFill>
                  <a:schemeClr val="tx1">
                    <a:lumMod val="50000"/>
                  </a:schemeClr>
                </a:solidFill>
                <a:latin typeface="Baskerville"/>
                <a:ea typeface="+mn-ea"/>
                <a:cs typeface="Verdana"/>
              </a:defRPr>
            </a:lvl3pPr>
            <a:lvl4pPr marL="1600200" indent="-228600" algn="l" defTabSz="457200" rtl="0" eaLnBrk="1" latinLnBrk="0" hangingPunct="1">
              <a:spcBef>
                <a:spcPct val="20000"/>
              </a:spcBef>
              <a:buClr>
                <a:srgbClr val="E5425D"/>
              </a:buClr>
              <a:buFont typeface="Arial" panose="020B0604020202020204" pitchFamily="34" charset="0"/>
              <a:buChar char="•"/>
              <a:defRPr sz="2000" b="0" i="0" kern="1200">
                <a:solidFill>
                  <a:schemeClr val="tx1">
                    <a:lumMod val="50000"/>
                  </a:schemeClr>
                </a:solidFill>
                <a:latin typeface="Baskerville"/>
                <a:ea typeface="+mn-ea"/>
                <a:cs typeface="Verdana"/>
              </a:defRPr>
            </a:lvl4pPr>
            <a:lvl5pPr marL="2057400" indent="-228600" algn="l" defTabSz="457200" rtl="0" eaLnBrk="1" latinLnBrk="0" hangingPunct="1">
              <a:spcBef>
                <a:spcPct val="20000"/>
              </a:spcBef>
              <a:buClr>
                <a:srgbClr val="E5425D"/>
              </a:buClr>
              <a:buFont typeface="Arial" panose="020B0604020202020204" pitchFamily="34" charset="0"/>
              <a:buChar char="•"/>
              <a:defRPr sz="2000" b="0" i="0" kern="1200">
                <a:solidFill>
                  <a:schemeClr val="tx1">
                    <a:lumMod val="50000"/>
                  </a:schemeClr>
                </a:solidFill>
                <a:latin typeface="Baskerville"/>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ct val="20000"/>
              </a:spcBef>
              <a:spcAft>
                <a:spcPts val="0"/>
              </a:spcAft>
              <a:buClr>
                <a:srgbClr val="E5425D"/>
              </a:buClr>
              <a:buSzTx/>
              <a:buFont typeface="Arial"/>
              <a:buNone/>
              <a:tabLst/>
              <a:defRPr/>
            </a:pPr>
            <a:endParaRPr kumimoji="0" lang="en-GB" sz="1800" b="1" i="0" u="none" strike="noStrike" kern="1200" cap="none" spc="0" normalizeH="0" baseline="0" noProof="0" dirty="0">
              <a:ln>
                <a:noFill/>
              </a:ln>
              <a:solidFill>
                <a:srgbClr val="414141"/>
              </a:solidFill>
              <a:effectLst/>
              <a:highlight>
                <a:srgbClr val="FFFF00"/>
              </a:highlight>
              <a:uLnTx/>
              <a:uFillTx/>
              <a:latin typeface="Baskerville"/>
              <a:ea typeface="+mn-ea"/>
            </a:endParaRPr>
          </a:p>
        </p:txBody>
      </p:sp>
      <p:graphicFrame>
        <p:nvGraphicFramePr>
          <p:cNvPr id="7" name="Table 6">
            <a:extLst>
              <a:ext uri="{FF2B5EF4-FFF2-40B4-BE49-F238E27FC236}">
                <a16:creationId xmlns:a16="http://schemas.microsoft.com/office/drawing/2014/main" id="{43507ADE-FB57-4A39-8FEA-1B5038FCEB63}"/>
              </a:ext>
            </a:extLst>
          </p:cNvPr>
          <p:cNvGraphicFramePr>
            <a:graphicFrameLocks noGrp="1"/>
          </p:cNvGraphicFramePr>
          <p:nvPr/>
        </p:nvGraphicFramePr>
        <p:xfrm>
          <a:off x="3373644" y="1525031"/>
          <a:ext cx="3908244" cy="865081"/>
        </p:xfrm>
        <a:graphic>
          <a:graphicData uri="http://schemas.openxmlformats.org/drawingml/2006/table">
            <a:tbl>
              <a:tblPr>
                <a:tableStyleId>{5C22544A-7EE6-4342-B048-85BDC9FD1C3A}</a:tableStyleId>
              </a:tblPr>
              <a:tblGrid>
                <a:gridCol w="2811379">
                  <a:extLst>
                    <a:ext uri="{9D8B030D-6E8A-4147-A177-3AD203B41FA5}">
                      <a16:colId xmlns:a16="http://schemas.microsoft.com/office/drawing/2014/main" val="2645934919"/>
                    </a:ext>
                  </a:extLst>
                </a:gridCol>
                <a:gridCol w="1096865">
                  <a:extLst>
                    <a:ext uri="{9D8B030D-6E8A-4147-A177-3AD203B41FA5}">
                      <a16:colId xmlns:a16="http://schemas.microsoft.com/office/drawing/2014/main" val="1606732447"/>
                    </a:ext>
                  </a:extLst>
                </a:gridCol>
              </a:tblGrid>
              <a:tr h="364699">
                <a:tc>
                  <a:txBody>
                    <a:bodyPr/>
                    <a:lstStyle/>
                    <a:p>
                      <a:pPr algn="ctr" fontAlgn="b"/>
                      <a:r>
                        <a:rPr lang="en-GB" sz="1600" b="1" u="none" strike="noStrike" dirty="0">
                          <a:effectLst/>
                        </a:rPr>
                        <a:t>Pre-FSL HbA1c (IQR)</a:t>
                      </a:r>
                      <a:endParaRPr lang="en-GB" sz="1600" b="1" i="0" u="none" strike="noStrike" dirty="0">
                        <a:solidFill>
                          <a:srgbClr val="000000"/>
                        </a:solidFill>
                        <a:effectLst/>
                        <a:latin typeface="Calibri" panose="020F0502020204030204" pitchFamily="34" charset="0"/>
                      </a:endParaRPr>
                    </a:p>
                  </a:txBody>
                  <a:tcPr marL="6351" marR="6351" marT="6351" marB="0" anchor="b"/>
                </a:tc>
                <a:tc>
                  <a:txBody>
                    <a:bodyPr/>
                    <a:lstStyle/>
                    <a:p>
                      <a:pPr algn="ctr" fontAlgn="b"/>
                      <a:r>
                        <a:rPr lang="en-GB" sz="1600" b="1" u="none" strike="noStrike" dirty="0">
                          <a:effectLst/>
                        </a:rPr>
                        <a:t>68 (18)</a:t>
                      </a:r>
                      <a:endParaRPr lang="en-GB" sz="1600" b="1" i="0" u="none" strike="noStrike" dirty="0">
                        <a:solidFill>
                          <a:srgbClr val="000000"/>
                        </a:solidFill>
                        <a:effectLst/>
                        <a:latin typeface="Calibri" panose="020F0502020204030204" pitchFamily="34" charset="0"/>
                      </a:endParaRPr>
                    </a:p>
                  </a:txBody>
                  <a:tcPr marL="6351" marR="6351" marT="6351" marB="0" anchor="b"/>
                </a:tc>
                <a:extLst>
                  <a:ext uri="{0D108BD9-81ED-4DB2-BD59-A6C34878D82A}">
                    <a16:rowId xmlns:a16="http://schemas.microsoft.com/office/drawing/2014/main" val="4050247952"/>
                  </a:ext>
                </a:extLst>
              </a:tr>
              <a:tr h="240671">
                <a:tc>
                  <a:txBody>
                    <a:bodyPr/>
                    <a:lstStyle/>
                    <a:p>
                      <a:pPr algn="ctr" fontAlgn="b"/>
                      <a:r>
                        <a:rPr lang="en-GB" sz="1600" b="1" u="none" strike="noStrike" dirty="0">
                          <a:effectLst/>
                        </a:rPr>
                        <a:t>Post FSL HbA1c (IQR)</a:t>
                      </a:r>
                      <a:endParaRPr lang="en-GB" sz="1600" b="1" i="0" u="none" strike="noStrike" dirty="0">
                        <a:solidFill>
                          <a:srgbClr val="000000"/>
                        </a:solidFill>
                        <a:effectLst/>
                        <a:latin typeface="Calibri" panose="020F0502020204030204" pitchFamily="34" charset="0"/>
                      </a:endParaRPr>
                    </a:p>
                  </a:txBody>
                  <a:tcPr marL="6351" marR="6351" marT="6351" marB="0" anchor="b"/>
                </a:tc>
                <a:tc>
                  <a:txBody>
                    <a:bodyPr/>
                    <a:lstStyle/>
                    <a:p>
                      <a:pPr algn="ctr" fontAlgn="b"/>
                      <a:r>
                        <a:rPr lang="en-GB" sz="1600" b="1" u="none" strike="noStrike" dirty="0">
                          <a:effectLst/>
                        </a:rPr>
                        <a:t>62 (17)</a:t>
                      </a:r>
                      <a:endParaRPr lang="en-GB" sz="1600" b="1" i="0" u="none" strike="noStrike" dirty="0">
                        <a:solidFill>
                          <a:srgbClr val="000000"/>
                        </a:solidFill>
                        <a:effectLst/>
                        <a:latin typeface="Calibri" panose="020F0502020204030204" pitchFamily="34" charset="0"/>
                      </a:endParaRPr>
                    </a:p>
                  </a:txBody>
                  <a:tcPr marL="6351" marR="6351" marT="6351" marB="0" anchor="b"/>
                </a:tc>
                <a:extLst>
                  <a:ext uri="{0D108BD9-81ED-4DB2-BD59-A6C34878D82A}">
                    <a16:rowId xmlns:a16="http://schemas.microsoft.com/office/drawing/2014/main" val="3558456694"/>
                  </a:ext>
                </a:extLst>
              </a:tr>
              <a:tr h="240671">
                <a:tc>
                  <a:txBody>
                    <a:bodyPr/>
                    <a:lstStyle/>
                    <a:p>
                      <a:pPr algn="ctr" fontAlgn="b"/>
                      <a:r>
                        <a:rPr lang="en-GB" sz="1600" b="1" u="none" strike="noStrike" dirty="0">
                          <a:effectLst/>
                        </a:rPr>
                        <a:t>P-value*</a:t>
                      </a:r>
                      <a:endParaRPr lang="en-GB" sz="1600" b="1" i="0" u="none" strike="noStrike" dirty="0">
                        <a:solidFill>
                          <a:srgbClr val="000000"/>
                        </a:solidFill>
                        <a:effectLst/>
                        <a:latin typeface="Calibri" panose="020F0502020204030204" pitchFamily="34" charset="0"/>
                      </a:endParaRPr>
                    </a:p>
                  </a:txBody>
                  <a:tcPr marL="6351" marR="6351" marT="6351" marB="0" anchor="b"/>
                </a:tc>
                <a:tc>
                  <a:txBody>
                    <a:bodyPr/>
                    <a:lstStyle/>
                    <a:p>
                      <a:pPr algn="ctr" fontAlgn="b"/>
                      <a:r>
                        <a:rPr lang="en-GB" sz="1600" b="1" u="none" strike="noStrike" dirty="0">
                          <a:effectLst/>
                        </a:rPr>
                        <a:t>&lt;0.0001</a:t>
                      </a:r>
                      <a:endParaRPr lang="en-GB" sz="1600" b="1" i="0" u="none" strike="noStrike" dirty="0">
                        <a:solidFill>
                          <a:srgbClr val="000000"/>
                        </a:solidFill>
                        <a:effectLst/>
                        <a:latin typeface="Calibri" panose="020F0502020204030204" pitchFamily="34" charset="0"/>
                      </a:endParaRPr>
                    </a:p>
                  </a:txBody>
                  <a:tcPr marL="6351" marR="6351" marT="6351" marB="0" anchor="b"/>
                </a:tc>
                <a:extLst>
                  <a:ext uri="{0D108BD9-81ED-4DB2-BD59-A6C34878D82A}">
                    <a16:rowId xmlns:a16="http://schemas.microsoft.com/office/drawing/2014/main" val="3229344181"/>
                  </a:ext>
                </a:extLst>
              </a:tr>
            </a:tbl>
          </a:graphicData>
        </a:graphic>
      </p:graphicFrame>
      <p:sp>
        <p:nvSpPr>
          <p:cNvPr id="8" name="TextBox 7">
            <a:extLst>
              <a:ext uri="{FF2B5EF4-FFF2-40B4-BE49-F238E27FC236}">
                <a16:creationId xmlns:a16="http://schemas.microsoft.com/office/drawing/2014/main" id="{DB5D6D9B-38A0-43EA-B90D-D51512A53AC1}"/>
              </a:ext>
            </a:extLst>
          </p:cNvPr>
          <p:cNvSpPr txBox="1"/>
          <p:nvPr/>
        </p:nvSpPr>
        <p:spPr>
          <a:xfrm>
            <a:off x="2295644" y="5813049"/>
            <a:ext cx="4071257" cy="36933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14141"/>
                </a:solidFill>
                <a:effectLst/>
                <a:uLnTx/>
                <a:uFillTx/>
                <a:latin typeface="Calibri"/>
                <a:ea typeface="+mn-ea"/>
                <a:cs typeface="+mn-cs"/>
              </a:rPr>
              <a:t>*P-value from Mann-Whitney U Test</a:t>
            </a:r>
          </a:p>
        </p:txBody>
      </p:sp>
      <p:pic>
        <p:nvPicPr>
          <p:cNvPr id="11" name="Picture 4">
            <a:extLst>
              <a:ext uri="{FF2B5EF4-FFF2-40B4-BE49-F238E27FC236}">
                <a16:creationId xmlns:a16="http://schemas.microsoft.com/office/drawing/2014/main" id="{A2CCB2CD-96E4-4DA2-AFA2-8F00A9469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23" y="5480592"/>
            <a:ext cx="1968821" cy="1224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Arrow: Down 14">
            <a:extLst>
              <a:ext uri="{FF2B5EF4-FFF2-40B4-BE49-F238E27FC236}">
                <a16:creationId xmlns:a16="http://schemas.microsoft.com/office/drawing/2014/main" id="{F0B4A528-782B-4D91-98E2-FDE9B5323170}"/>
              </a:ext>
            </a:extLst>
          </p:cNvPr>
          <p:cNvSpPr/>
          <p:nvPr/>
        </p:nvSpPr>
        <p:spPr>
          <a:xfrm>
            <a:off x="3759562" y="2739870"/>
            <a:ext cx="646176" cy="856663"/>
          </a:xfrm>
          <a:prstGeom prst="down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81EE94CE-C9B3-4BCE-B6D4-4758944BD359}"/>
              </a:ext>
            </a:extLst>
          </p:cNvPr>
          <p:cNvSpPr txBox="1"/>
          <p:nvPr/>
        </p:nvSpPr>
        <p:spPr>
          <a:xfrm>
            <a:off x="4550626" y="2863684"/>
            <a:ext cx="3214201"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14141"/>
                </a:solidFill>
                <a:effectLst/>
                <a:uLnTx/>
                <a:uFillTx/>
                <a:latin typeface="Calibri"/>
                <a:ea typeface="+mn-ea"/>
                <a:cs typeface="+mn-cs"/>
              </a:rPr>
              <a:t>5.2 mmol/mol HbA1c  </a:t>
            </a:r>
          </a:p>
        </p:txBody>
      </p:sp>
      <p:pic>
        <p:nvPicPr>
          <p:cNvPr id="6" name="Picture 5" descr="A screenshot of a map&#10;&#10;Description automatically generated">
            <a:extLst>
              <a:ext uri="{FF2B5EF4-FFF2-40B4-BE49-F238E27FC236}">
                <a16:creationId xmlns:a16="http://schemas.microsoft.com/office/drawing/2014/main" id="{AABCD6A2-C874-4D1F-AF45-9B3344A461D2}"/>
              </a:ext>
            </a:extLst>
          </p:cNvPr>
          <p:cNvPicPr>
            <a:picLocks noChangeAspect="1"/>
          </p:cNvPicPr>
          <p:nvPr/>
        </p:nvPicPr>
        <p:blipFill>
          <a:blip r:embed="rId4"/>
          <a:stretch>
            <a:fillRect/>
          </a:stretch>
        </p:blipFill>
        <p:spPr>
          <a:xfrm>
            <a:off x="464722" y="1284162"/>
            <a:ext cx="3107875" cy="4375455"/>
          </a:xfrm>
          <a:prstGeom prst="rect">
            <a:avLst/>
          </a:prstGeom>
        </p:spPr>
      </p:pic>
      <p:sp>
        <p:nvSpPr>
          <p:cNvPr id="2" name="TextBox 1">
            <a:extLst>
              <a:ext uri="{FF2B5EF4-FFF2-40B4-BE49-F238E27FC236}">
                <a16:creationId xmlns:a16="http://schemas.microsoft.com/office/drawing/2014/main" id="{18D96FEC-6DC7-4E7B-882C-F34531DAE70B}"/>
              </a:ext>
            </a:extLst>
          </p:cNvPr>
          <p:cNvSpPr txBox="1"/>
          <p:nvPr/>
        </p:nvSpPr>
        <p:spPr>
          <a:xfrm>
            <a:off x="5950858" y="6380657"/>
            <a:ext cx="6812037"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14141"/>
                </a:solidFill>
                <a:effectLst/>
                <a:uLnTx/>
                <a:uFillTx/>
                <a:latin typeface="Calibri"/>
                <a:ea typeface="+mn-ea"/>
                <a:cs typeface="+mn-cs"/>
              </a:rPr>
              <a:t>Deshmukh H, Wilmot EG et al. Diabetes Care 2020  15;43(9):2153-60</a:t>
            </a:r>
          </a:p>
        </p:txBody>
      </p:sp>
      <p:sp>
        <p:nvSpPr>
          <p:cNvPr id="5" name="TextBox 4">
            <a:extLst>
              <a:ext uri="{FF2B5EF4-FFF2-40B4-BE49-F238E27FC236}">
                <a16:creationId xmlns:a16="http://schemas.microsoft.com/office/drawing/2014/main" id="{4DB2C5DF-FE8F-4C0D-90DB-86F2F85779D5}"/>
              </a:ext>
            </a:extLst>
          </p:cNvPr>
          <p:cNvSpPr txBox="1"/>
          <p:nvPr/>
        </p:nvSpPr>
        <p:spPr>
          <a:xfrm>
            <a:off x="3588557" y="3692794"/>
            <a:ext cx="1634362" cy="369332"/>
          </a:xfrm>
          <a:prstGeom prst="rect">
            <a:avLst/>
          </a:prstGeom>
          <a:noFill/>
        </p:spPr>
        <p:txBody>
          <a:bodyPr wrap="square" rtlCol="0">
            <a:spAutoFit/>
          </a:bodyPr>
          <a:lstStyle/>
          <a:p>
            <a:r>
              <a:rPr lang="en-GB" dirty="0"/>
              <a:t>N=3182</a:t>
            </a:r>
          </a:p>
        </p:txBody>
      </p:sp>
      <p:pic>
        <p:nvPicPr>
          <p:cNvPr id="9" name="Picture 8">
            <a:extLst>
              <a:ext uri="{FF2B5EF4-FFF2-40B4-BE49-F238E27FC236}">
                <a16:creationId xmlns:a16="http://schemas.microsoft.com/office/drawing/2014/main" id="{61090307-8F1D-6531-41F1-288673D17833}"/>
              </a:ext>
            </a:extLst>
          </p:cNvPr>
          <p:cNvPicPr>
            <a:picLocks noChangeAspect="1"/>
          </p:cNvPicPr>
          <p:nvPr/>
        </p:nvPicPr>
        <p:blipFill>
          <a:blip r:embed="rId5"/>
          <a:stretch>
            <a:fillRect/>
          </a:stretch>
        </p:blipFill>
        <p:spPr>
          <a:xfrm>
            <a:off x="7617089" y="87335"/>
            <a:ext cx="4397073" cy="2297418"/>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7800516F-5852-A60F-1387-5880C798FF5E}"/>
              </a:ext>
            </a:extLst>
          </p:cNvPr>
          <p:cNvSpPr txBox="1"/>
          <p:nvPr/>
        </p:nvSpPr>
        <p:spPr>
          <a:xfrm>
            <a:off x="6085603" y="3532652"/>
            <a:ext cx="5779574" cy="1938992"/>
          </a:xfrm>
          <a:prstGeom prst="rect">
            <a:avLst/>
          </a:prstGeom>
          <a:noFill/>
        </p:spPr>
        <p:txBody>
          <a:bodyPr wrap="square" rtlCol="0">
            <a:spAutoFit/>
          </a:bodyPr>
          <a:lstStyle/>
          <a:p>
            <a:pPr>
              <a:defRPr/>
            </a:pPr>
            <a:r>
              <a:rPr lang="en-GB" sz="2400" dirty="0">
                <a:solidFill>
                  <a:srgbClr val="000000"/>
                </a:solidFill>
                <a:latin typeface="Arial"/>
              </a:rPr>
              <a:t>The use of FSL was also associated with improvements in </a:t>
            </a:r>
          </a:p>
          <a:p>
            <a:pPr marL="285750" indent="-285750">
              <a:buClr>
                <a:srgbClr val="0099FF"/>
              </a:buClr>
              <a:buFont typeface="Arial" panose="020B0604020202020204" pitchFamily="34" charset="0"/>
              <a:buChar char="•"/>
              <a:defRPr/>
            </a:pPr>
            <a:r>
              <a:rPr lang="en-GB" sz="2400" dirty="0">
                <a:solidFill>
                  <a:srgbClr val="000000"/>
                </a:solidFill>
                <a:latin typeface="Arial"/>
              </a:rPr>
              <a:t>Gold score </a:t>
            </a:r>
          </a:p>
          <a:p>
            <a:pPr marL="285750" indent="-285750">
              <a:buClr>
                <a:srgbClr val="0099FF"/>
              </a:buClr>
              <a:buFont typeface="Arial" panose="020B0604020202020204" pitchFamily="34" charset="0"/>
              <a:buChar char="•"/>
              <a:defRPr/>
            </a:pPr>
            <a:r>
              <a:rPr lang="en-GB" sz="2400" dirty="0">
                <a:solidFill>
                  <a:srgbClr val="000000"/>
                </a:solidFill>
                <a:latin typeface="Arial"/>
              </a:rPr>
              <a:t>Paramedic callouts</a:t>
            </a:r>
          </a:p>
          <a:p>
            <a:pPr marL="285750" indent="-285750">
              <a:buClr>
                <a:srgbClr val="0099FF"/>
              </a:buClr>
              <a:buFont typeface="Arial" panose="020B0604020202020204" pitchFamily="34" charset="0"/>
              <a:buChar char="•"/>
              <a:defRPr/>
            </a:pPr>
            <a:r>
              <a:rPr lang="en-GB" sz="2400" dirty="0">
                <a:solidFill>
                  <a:srgbClr val="000000"/>
                </a:solidFill>
                <a:latin typeface="Arial"/>
              </a:rPr>
              <a:t>Hospital admissions </a:t>
            </a:r>
          </a:p>
        </p:txBody>
      </p:sp>
    </p:spTree>
    <p:extLst>
      <p:ext uri="{BB962C8B-B14F-4D97-AF65-F5344CB8AC3E}">
        <p14:creationId xmlns:p14="http://schemas.microsoft.com/office/powerpoint/2010/main" val="1210965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2C40B-E8EC-424A-A9F2-0AFD0FF4BCDC}"/>
              </a:ext>
            </a:extLst>
          </p:cNvPr>
          <p:cNvSpPr>
            <a:spLocks noGrp="1"/>
          </p:cNvSpPr>
          <p:nvPr>
            <p:ph type="title"/>
          </p:nvPr>
        </p:nvSpPr>
        <p:spPr/>
        <p:txBody>
          <a:bodyPr/>
          <a:lstStyle/>
          <a:p>
            <a:r>
              <a:rPr lang="en-US" dirty="0"/>
              <a:t>CGM on FP10</a:t>
            </a:r>
          </a:p>
        </p:txBody>
      </p:sp>
      <p:sp>
        <p:nvSpPr>
          <p:cNvPr id="3" name="Content Placeholder 2">
            <a:extLst>
              <a:ext uri="{FF2B5EF4-FFF2-40B4-BE49-F238E27FC236}">
                <a16:creationId xmlns:a16="http://schemas.microsoft.com/office/drawing/2014/main" id="{752AE012-7052-CD4B-9B04-7CA03C881EE6}"/>
              </a:ext>
            </a:extLst>
          </p:cNvPr>
          <p:cNvSpPr>
            <a:spLocks noGrp="1"/>
          </p:cNvSpPr>
          <p:nvPr>
            <p:ph idx="1"/>
          </p:nvPr>
        </p:nvSpPr>
        <p:spPr>
          <a:xfrm>
            <a:off x="894522" y="2556932"/>
            <a:ext cx="10525539" cy="3318936"/>
          </a:xfrm>
        </p:spPr>
        <p:txBody>
          <a:bodyPr/>
          <a:lstStyle/>
          <a:p>
            <a:r>
              <a:rPr lang="en-US" dirty="0"/>
              <a:t>Freestyle Libre 2 – soon to be phased out and replaced with Freestyle Libre 2 Plus</a:t>
            </a:r>
          </a:p>
          <a:p>
            <a:r>
              <a:rPr lang="en-US" dirty="0"/>
              <a:t>Freestyle Libre 3</a:t>
            </a:r>
            <a:r>
              <a:rPr lang="en-US" baseline="30000" dirty="0"/>
              <a:t>**</a:t>
            </a:r>
            <a:endParaRPr lang="en-US" dirty="0"/>
          </a:p>
          <a:p>
            <a:r>
              <a:rPr lang="en-US" dirty="0"/>
              <a:t>Dexcom One </a:t>
            </a:r>
          </a:p>
          <a:p>
            <a:r>
              <a:rPr lang="en-US" dirty="0"/>
              <a:t>Dexcom One Plus</a:t>
            </a:r>
            <a:r>
              <a:rPr lang="en-US" baseline="30000" dirty="0"/>
              <a:t>**</a:t>
            </a:r>
            <a:endParaRPr lang="en-US" dirty="0"/>
          </a:p>
          <a:p>
            <a:endParaRPr lang="en-US" dirty="0"/>
          </a:p>
        </p:txBody>
      </p:sp>
    </p:spTree>
    <p:extLst>
      <p:ext uri="{BB962C8B-B14F-4D97-AF65-F5344CB8AC3E}">
        <p14:creationId xmlns:p14="http://schemas.microsoft.com/office/powerpoint/2010/main" val="1526101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619C9-8B8D-454D-A64D-D3DB8A29F763}"/>
              </a:ext>
            </a:extLst>
          </p:cNvPr>
          <p:cNvSpPr>
            <a:spLocks noGrp="1"/>
          </p:cNvSpPr>
          <p:nvPr>
            <p:ph type="title"/>
          </p:nvPr>
        </p:nvSpPr>
        <p:spPr>
          <a:xfrm>
            <a:off x="1295402" y="982132"/>
            <a:ext cx="9601196" cy="1303867"/>
          </a:xfrm>
        </p:spPr>
        <p:txBody>
          <a:bodyPr>
            <a:normAutofit/>
          </a:bodyPr>
          <a:lstStyle/>
          <a:p>
            <a:r>
              <a:rPr lang="en-US">
                <a:solidFill>
                  <a:srgbClr val="262626"/>
                </a:solidFill>
              </a:rPr>
              <a:t>Insulin Pumps </a:t>
            </a:r>
          </a:p>
        </p:txBody>
      </p:sp>
      <p:sp>
        <p:nvSpPr>
          <p:cNvPr id="3" name="Content Placeholder 2">
            <a:extLst>
              <a:ext uri="{FF2B5EF4-FFF2-40B4-BE49-F238E27FC236}">
                <a16:creationId xmlns:a16="http://schemas.microsoft.com/office/drawing/2014/main" id="{1768FDBF-B04C-0B4F-A89F-54D96E0694FB}"/>
              </a:ext>
            </a:extLst>
          </p:cNvPr>
          <p:cNvSpPr>
            <a:spLocks noGrp="1"/>
          </p:cNvSpPr>
          <p:nvPr>
            <p:ph idx="1"/>
          </p:nvPr>
        </p:nvSpPr>
        <p:spPr>
          <a:xfrm>
            <a:off x="1295402" y="2556932"/>
            <a:ext cx="6256866" cy="3318936"/>
          </a:xfrm>
        </p:spPr>
        <p:txBody>
          <a:bodyPr>
            <a:normAutofit/>
          </a:bodyPr>
          <a:lstStyle/>
          <a:p>
            <a:r>
              <a:rPr lang="en-GB" i="0">
                <a:solidFill>
                  <a:srgbClr val="262626"/>
                </a:solidFill>
                <a:effectLst/>
              </a:rPr>
              <a:t>Is a small electronic device that releases the regular insulin via  a tiny tube inserted into the subcutaneous tissue through the day and night so insulin injections are no longer required.  </a:t>
            </a:r>
          </a:p>
          <a:p>
            <a:r>
              <a:rPr lang="en-GB" b="0" i="0">
                <a:solidFill>
                  <a:srgbClr val="262626"/>
                </a:solidFill>
                <a:effectLst/>
              </a:rPr>
              <a:t>There are two types of insulin pump: </a:t>
            </a:r>
          </a:p>
          <a:p>
            <a:pPr marL="0" indent="0">
              <a:buNone/>
            </a:pPr>
            <a:r>
              <a:rPr lang="en-GB" b="0" i="0">
                <a:solidFill>
                  <a:srgbClr val="262626"/>
                </a:solidFill>
                <a:effectLst/>
              </a:rPr>
              <a:t>      a tethered pump</a:t>
            </a:r>
          </a:p>
          <a:p>
            <a:pPr marL="0" indent="0">
              <a:buNone/>
            </a:pPr>
            <a:r>
              <a:rPr lang="en-GB" b="0" i="0">
                <a:solidFill>
                  <a:srgbClr val="262626"/>
                </a:solidFill>
                <a:effectLst/>
              </a:rPr>
              <a:t>      a patch pump</a:t>
            </a:r>
          </a:p>
        </p:txBody>
      </p:sp>
      <p:pic>
        <p:nvPicPr>
          <p:cNvPr id="6" name="Picture 4" descr="Diabetes Insulin Pumps &amp; Patches: What Are They | NOVI Health">
            <a:extLst>
              <a:ext uri="{FF2B5EF4-FFF2-40B4-BE49-F238E27FC236}">
                <a16:creationId xmlns:a16="http://schemas.microsoft.com/office/drawing/2014/main" id="{5932666C-B7EC-6B43-AAAB-3698E133053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38951" y="2643954"/>
            <a:ext cx="4061361" cy="3231914"/>
          </a:xfrm>
          <a:prstGeom prst="rect">
            <a:avLst/>
          </a:prstGeom>
          <a:noFill/>
          <a:ln w="57150" cmpd="thickThin">
            <a:solidFill>
              <a:srgbClr val="7F7F7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3133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8" name="Rectangle 18">
            <a:extLst>
              <a:ext uri="{FF2B5EF4-FFF2-40B4-BE49-F238E27FC236}">
                <a16:creationId xmlns:a16="http://schemas.microsoft.com/office/drawing/2014/main" id="{75E66D3F-14EA-4BCD-819B-EEF581746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0">
            <a:extLst>
              <a:ext uri="{FF2B5EF4-FFF2-40B4-BE49-F238E27FC236}">
                <a16:creationId xmlns:a16="http://schemas.microsoft.com/office/drawing/2014/main" id="{D49D3EDE-CC3B-4573-A04B-26F32F1B2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2" name="Picture 21">
              <a:extLst>
                <a:ext uri="{FF2B5EF4-FFF2-40B4-BE49-F238E27FC236}">
                  <a16:creationId xmlns:a16="http://schemas.microsoft.com/office/drawing/2014/main" id="{700D0D4B-CC81-434D-B595-71AA691923B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 name="Rectangle 22">
              <a:extLst>
                <a:ext uri="{FF2B5EF4-FFF2-40B4-BE49-F238E27FC236}">
                  <a16:creationId xmlns:a16="http://schemas.microsoft.com/office/drawing/2014/main" id="{B8047919-8C66-4EF3-9979-FB7112EB6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4" name="Picture 23">
              <a:extLst>
                <a:ext uri="{FF2B5EF4-FFF2-40B4-BE49-F238E27FC236}">
                  <a16:creationId xmlns:a16="http://schemas.microsoft.com/office/drawing/2014/main" id="{C00195C4-7BCF-469C-A003-AC2F0D2F910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 name="Picture 24">
              <a:extLst>
                <a:ext uri="{FF2B5EF4-FFF2-40B4-BE49-F238E27FC236}">
                  <a16:creationId xmlns:a16="http://schemas.microsoft.com/office/drawing/2014/main" id="{CEE82425-33CD-4CF1-9623-91BECE687F6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79596533-E550-714B-8452-1457BA574375}"/>
              </a:ext>
            </a:extLst>
          </p:cNvPr>
          <p:cNvSpPr>
            <a:spLocks noGrp="1"/>
          </p:cNvSpPr>
          <p:nvPr>
            <p:ph type="title"/>
          </p:nvPr>
        </p:nvSpPr>
        <p:spPr>
          <a:xfrm>
            <a:off x="6094412" y="982132"/>
            <a:ext cx="4802185" cy="1303867"/>
          </a:xfrm>
        </p:spPr>
        <p:txBody>
          <a:bodyPr>
            <a:normAutofit/>
          </a:bodyPr>
          <a:lstStyle/>
          <a:p>
            <a:pPr>
              <a:lnSpc>
                <a:spcPct val="90000"/>
              </a:lnSpc>
            </a:pPr>
            <a:r>
              <a:rPr lang="en-GB" sz="2800" b="1" i="0" dirty="0">
                <a:solidFill>
                  <a:srgbClr val="262626"/>
                </a:solidFill>
                <a:effectLst/>
                <a:latin typeface="Helvetica" pitchFamily="2" charset="0"/>
              </a:rPr>
              <a:t> Hybrid </a:t>
            </a:r>
            <a:r>
              <a:rPr lang="en-GB" sz="2800" b="1" dirty="0">
                <a:solidFill>
                  <a:srgbClr val="262626"/>
                </a:solidFill>
                <a:latin typeface="Helvetica" pitchFamily="2" charset="0"/>
              </a:rPr>
              <a:t>C</a:t>
            </a:r>
            <a:r>
              <a:rPr lang="en-GB" sz="2800" b="1" i="0" dirty="0">
                <a:solidFill>
                  <a:srgbClr val="262626"/>
                </a:solidFill>
                <a:effectLst/>
                <a:latin typeface="Helvetica" pitchFamily="2" charset="0"/>
              </a:rPr>
              <a:t>losed </a:t>
            </a:r>
            <a:r>
              <a:rPr lang="en-GB" sz="2800" b="1" dirty="0">
                <a:solidFill>
                  <a:srgbClr val="262626"/>
                </a:solidFill>
                <a:latin typeface="Helvetica" pitchFamily="2" charset="0"/>
              </a:rPr>
              <a:t>L</a:t>
            </a:r>
            <a:r>
              <a:rPr lang="en-GB" sz="2800" b="1" i="0" dirty="0">
                <a:solidFill>
                  <a:srgbClr val="262626"/>
                </a:solidFill>
                <a:effectLst/>
                <a:latin typeface="Helvetica" pitchFamily="2" charset="0"/>
              </a:rPr>
              <a:t>oop </a:t>
            </a:r>
            <a:r>
              <a:rPr lang="en-GB" sz="2800" b="1" dirty="0">
                <a:solidFill>
                  <a:srgbClr val="262626"/>
                </a:solidFill>
                <a:latin typeface="Helvetica" pitchFamily="2" charset="0"/>
              </a:rPr>
              <a:t>S</a:t>
            </a:r>
            <a:r>
              <a:rPr lang="en-GB" sz="2800" b="1" i="0" dirty="0">
                <a:solidFill>
                  <a:srgbClr val="262626"/>
                </a:solidFill>
                <a:effectLst/>
                <a:latin typeface="Helvetica" pitchFamily="2" charset="0"/>
              </a:rPr>
              <a:t>ystems </a:t>
            </a:r>
            <a:br>
              <a:rPr lang="en-GB" sz="2800" b="1" i="0" dirty="0">
                <a:solidFill>
                  <a:srgbClr val="262626"/>
                </a:solidFill>
                <a:effectLst/>
                <a:latin typeface="Helvetica" pitchFamily="2" charset="0"/>
              </a:rPr>
            </a:br>
            <a:endParaRPr lang="en-US" sz="2800" dirty="0">
              <a:solidFill>
                <a:srgbClr val="262626"/>
              </a:solidFill>
            </a:endParaRPr>
          </a:p>
        </p:txBody>
      </p:sp>
      <p:sp>
        <p:nvSpPr>
          <p:cNvPr id="27" name="Rectangle 26">
            <a:extLst>
              <a:ext uri="{FF2B5EF4-FFF2-40B4-BE49-F238E27FC236}">
                <a16:creationId xmlns:a16="http://schemas.microsoft.com/office/drawing/2014/main" id="{DD5289D1-D3B7-4C53-823E-280A79C02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ndependent Nurse - Artificial Pancreas – Hybrid Closed Loop: an impending  revolution">
            <a:extLst>
              <a:ext uri="{FF2B5EF4-FFF2-40B4-BE49-F238E27FC236}">
                <a16:creationId xmlns:a16="http://schemas.microsoft.com/office/drawing/2014/main" id="{14913AED-C84C-E240-A59D-7ECC9EDF6B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412683" y="1817954"/>
            <a:ext cx="3876801" cy="304328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a:extLst>
              <a:ext uri="{FF2B5EF4-FFF2-40B4-BE49-F238E27FC236}">
                <a16:creationId xmlns:a16="http://schemas.microsoft.com/office/drawing/2014/main" id="{A456CE10-0EE3-4503-ACF3-1D53A6FDBB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188DFA0-D37E-8F42-A2AC-B7F3D9D462F4}"/>
              </a:ext>
            </a:extLst>
          </p:cNvPr>
          <p:cNvSpPr>
            <a:spLocks noGrp="1"/>
          </p:cNvSpPr>
          <p:nvPr>
            <p:ph idx="1"/>
          </p:nvPr>
        </p:nvSpPr>
        <p:spPr>
          <a:xfrm>
            <a:off x="6094412" y="2556932"/>
            <a:ext cx="4802184" cy="3318936"/>
          </a:xfrm>
        </p:spPr>
        <p:txBody>
          <a:bodyPr>
            <a:normAutofit lnSpcReduction="10000"/>
          </a:bodyPr>
          <a:lstStyle/>
          <a:p>
            <a:pPr fontAlgn="base">
              <a:lnSpc>
                <a:spcPct val="90000"/>
              </a:lnSpc>
              <a:buFont typeface="+mj-lt"/>
              <a:buAutoNum type="arabicPeriod"/>
            </a:pPr>
            <a:r>
              <a:rPr lang="en-GB" sz="1500" b="0" i="0" dirty="0">
                <a:solidFill>
                  <a:srgbClr val="262626"/>
                </a:solidFill>
                <a:effectLst/>
                <a:latin typeface="Helvetica" pitchFamily="2" charset="0"/>
              </a:rPr>
              <a:t>A closed loop system consists of three linked medical devices that help people to manage type 1 diabetes. The three parts of closed loop system are: </a:t>
            </a:r>
            <a:r>
              <a:rPr lang="en-GB" sz="1500" b="0" i="0" dirty="0">
                <a:solidFill>
                  <a:srgbClr val="262626"/>
                </a:solidFill>
                <a:effectLst/>
                <a:latin typeface="inherit"/>
              </a:rPr>
              <a:t>A </a:t>
            </a:r>
            <a:r>
              <a:rPr lang="en-GB" sz="1500" b="0" i="0" dirty="0">
                <a:solidFill>
                  <a:srgbClr val="262626"/>
                </a:solidFill>
                <a:effectLst/>
                <a:latin typeface="inherit"/>
                <a:hlinkClick r:id="rId7"/>
              </a:rPr>
              <a:t>continuous glucose monitoring (CGM)</a:t>
            </a:r>
            <a:r>
              <a:rPr lang="en-GB" sz="1500" b="0" i="0" dirty="0">
                <a:solidFill>
                  <a:srgbClr val="262626"/>
                </a:solidFill>
                <a:effectLst/>
                <a:latin typeface="inherit"/>
              </a:rPr>
              <a:t> sensor that checks sugar levels in the body every few minutes</a:t>
            </a:r>
          </a:p>
          <a:p>
            <a:pPr fontAlgn="base">
              <a:lnSpc>
                <a:spcPct val="90000"/>
              </a:lnSpc>
              <a:buFont typeface="+mj-lt"/>
              <a:buAutoNum type="arabicPeriod"/>
            </a:pPr>
            <a:r>
              <a:rPr lang="en-GB" sz="1500" b="0" i="0" dirty="0">
                <a:solidFill>
                  <a:srgbClr val="262626"/>
                </a:solidFill>
                <a:effectLst/>
                <a:latin typeface="inherit"/>
              </a:rPr>
              <a:t>An </a:t>
            </a:r>
            <a:r>
              <a:rPr lang="en-GB" sz="1500" b="0" i="0" dirty="0">
                <a:solidFill>
                  <a:srgbClr val="262626"/>
                </a:solidFill>
                <a:effectLst/>
                <a:latin typeface="inherit"/>
                <a:hlinkClick r:id="rId8"/>
              </a:rPr>
              <a:t>insulin pump</a:t>
            </a:r>
            <a:r>
              <a:rPr lang="en-GB" sz="1500" b="0" i="0" dirty="0">
                <a:solidFill>
                  <a:srgbClr val="262626"/>
                </a:solidFill>
                <a:effectLst/>
                <a:latin typeface="inherit"/>
              </a:rPr>
              <a:t> that delivers insulin into the body, and</a:t>
            </a:r>
          </a:p>
          <a:p>
            <a:pPr fontAlgn="base">
              <a:lnSpc>
                <a:spcPct val="90000"/>
              </a:lnSpc>
              <a:buFont typeface="+mj-lt"/>
              <a:buAutoNum type="arabicPeriod"/>
            </a:pPr>
            <a:r>
              <a:rPr lang="en-GB" sz="1500" b="0" i="0" dirty="0">
                <a:solidFill>
                  <a:srgbClr val="262626"/>
                </a:solidFill>
                <a:effectLst/>
                <a:latin typeface="inherit"/>
              </a:rPr>
              <a:t>A </a:t>
            </a:r>
            <a:r>
              <a:rPr lang="en-GB" sz="1500" b="0" i="0" u="sng" dirty="0">
                <a:solidFill>
                  <a:srgbClr val="92D050"/>
                </a:solidFill>
                <a:effectLst/>
                <a:latin typeface="inherit"/>
              </a:rPr>
              <a:t>digital controller </a:t>
            </a:r>
            <a:r>
              <a:rPr lang="en-GB" sz="1500" b="0" i="0" dirty="0">
                <a:solidFill>
                  <a:srgbClr val="262626"/>
                </a:solidFill>
                <a:effectLst/>
                <a:latin typeface="inherit"/>
              </a:rPr>
              <a:t>that analyses data from the CGM sensor and instructs the pump to deliver the correct dose of insulin to return blood sugar levels to normal. This computer programme is either contained within the pump itself, or separately e.g. within a mobile phone app.</a:t>
            </a:r>
          </a:p>
          <a:p>
            <a:pPr fontAlgn="base">
              <a:lnSpc>
                <a:spcPct val="90000"/>
              </a:lnSpc>
              <a:buFont typeface="+mj-lt"/>
              <a:buAutoNum type="arabicPeriod"/>
            </a:pPr>
            <a:r>
              <a:rPr lang="en-GB" sz="1500" b="0" i="0" dirty="0">
                <a:solidFill>
                  <a:srgbClr val="262626"/>
                </a:solidFill>
                <a:effectLst/>
                <a:latin typeface="inherit"/>
              </a:rPr>
              <a:t>Approved by NICE for T1DM under TA to be rolled out over 5 years.</a:t>
            </a:r>
          </a:p>
          <a:p>
            <a:pPr>
              <a:lnSpc>
                <a:spcPct val="90000"/>
              </a:lnSpc>
            </a:pPr>
            <a:endParaRPr lang="en-US" sz="1500" dirty="0">
              <a:solidFill>
                <a:srgbClr val="262626"/>
              </a:solidFill>
            </a:endParaRPr>
          </a:p>
        </p:txBody>
      </p:sp>
    </p:spTree>
    <p:extLst>
      <p:ext uri="{BB962C8B-B14F-4D97-AF65-F5344CB8AC3E}">
        <p14:creationId xmlns:p14="http://schemas.microsoft.com/office/powerpoint/2010/main" val="36274611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9FD4-B6A4-D346-8BF5-692C71080D9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FD0AAAC-3095-F84A-84C8-023AFC36617A}"/>
              </a:ext>
            </a:extLst>
          </p:cNvPr>
          <p:cNvSpPr>
            <a:spLocks noGrp="1"/>
          </p:cNvSpPr>
          <p:nvPr>
            <p:ph idx="1"/>
          </p:nvPr>
        </p:nvSpPr>
        <p:spPr>
          <a:xfrm>
            <a:off x="795130" y="2556932"/>
            <a:ext cx="10525540" cy="3318936"/>
          </a:xfrm>
        </p:spPr>
        <p:txBody>
          <a:bodyPr>
            <a:noAutofit/>
          </a:bodyPr>
          <a:lstStyle/>
          <a:p>
            <a:r>
              <a:rPr lang="en-US" sz="3200" dirty="0"/>
              <a:t>Significant improvements in treatment options available for T1DM and T2DM</a:t>
            </a:r>
          </a:p>
          <a:p>
            <a:r>
              <a:rPr lang="en-US" sz="3200" dirty="0"/>
              <a:t>Rising cost of Diabetes Management</a:t>
            </a:r>
          </a:p>
          <a:p>
            <a:r>
              <a:rPr lang="en-US" sz="3200" dirty="0"/>
              <a:t>Prevention and Remission key to curtailing escalating costs</a:t>
            </a:r>
          </a:p>
          <a:p>
            <a:r>
              <a:rPr lang="en-US" sz="3200" dirty="0"/>
              <a:t>The future is bright for </a:t>
            </a:r>
            <a:r>
              <a:rPr lang="en-US" sz="3200" dirty="0" err="1"/>
              <a:t>PwD</a:t>
            </a:r>
            <a:r>
              <a:rPr lang="en-US" sz="3200" dirty="0"/>
              <a:t> </a:t>
            </a:r>
          </a:p>
        </p:txBody>
      </p:sp>
    </p:spTree>
    <p:extLst>
      <p:ext uri="{BB962C8B-B14F-4D97-AF65-F5344CB8AC3E}">
        <p14:creationId xmlns:p14="http://schemas.microsoft.com/office/powerpoint/2010/main" val="274378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miley Face 1">
            <a:extLst>
              <a:ext uri="{FF2B5EF4-FFF2-40B4-BE49-F238E27FC236}">
                <a16:creationId xmlns:a16="http://schemas.microsoft.com/office/drawing/2014/main" id="{1E0CE083-6535-FF46-A324-D1002D1BD339}"/>
              </a:ext>
            </a:extLst>
          </p:cNvPr>
          <p:cNvSpPr/>
          <p:nvPr/>
        </p:nvSpPr>
        <p:spPr>
          <a:xfrm>
            <a:off x="3786809" y="1336813"/>
            <a:ext cx="4283766" cy="3125857"/>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D86AB45-2A9B-6E40-A410-149597FD5BB3}"/>
              </a:ext>
            </a:extLst>
          </p:cNvPr>
          <p:cNvSpPr/>
          <p:nvPr/>
        </p:nvSpPr>
        <p:spPr>
          <a:xfrm>
            <a:off x="3782738" y="4766317"/>
            <a:ext cx="4626523" cy="923330"/>
          </a:xfrm>
          <a:prstGeom prst="rect">
            <a:avLst/>
          </a:prstGeom>
          <a:noFill/>
        </p:spPr>
        <p:txBody>
          <a:bodyPr wrap="none" lIns="91440" tIns="45720" rIns="91440" bIns="45720">
            <a:spAutoFit/>
          </a:bodyPr>
          <a:lstStyle/>
          <a:p>
            <a:pPr algn="ctr"/>
            <a:r>
              <a:rPr lang="en-GB" sz="5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THANK YOU </a:t>
            </a:r>
          </a:p>
        </p:txBody>
      </p:sp>
    </p:spTree>
    <p:extLst>
      <p:ext uri="{BB962C8B-B14F-4D97-AF65-F5344CB8AC3E}">
        <p14:creationId xmlns:p14="http://schemas.microsoft.com/office/powerpoint/2010/main" val="3076692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title="Mentimeter - Interactive Presentations">
                <a:extLst>
                  <a:ext uri="{FF2B5EF4-FFF2-40B4-BE49-F238E27FC236}">
                    <a16:creationId xmlns:a16="http://schemas.microsoft.com/office/drawing/2014/main" id="{91CD5CB5-35A1-4942-8486-CCCEABE26D65}"/>
                  </a:ext>
                </a:extLst>
              </p:cNvPr>
              <p:cNvGraphicFramePr>
                <a:graphicFrameLocks noGrp="1"/>
              </p:cNvGraphicFramePr>
              <p:nvPr/>
            </p:nvGraphicFramePr>
            <p:xfrm>
              <a:off x="381000" y="215899"/>
              <a:ext cx="11430000" cy="64262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Add-in 1" title="Mentimeter - Interactive Presentations">
                <a:extLst>
                  <a:ext uri="{FF2B5EF4-FFF2-40B4-BE49-F238E27FC236}">
                    <a16:creationId xmlns:a16="http://schemas.microsoft.com/office/drawing/2014/main" id="{91CD5CB5-35A1-4942-8486-CCCEABE26D65}"/>
                  </a:ext>
                </a:extLst>
              </p:cNvPr>
              <p:cNvPicPr>
                <a:picLocks noGrp="1" noRot="1" noChangeAspect="1" noMove="1" noResize="1" noEditPoints="1" noAdjustHandles="1" noChangeArrowheads="1" noChangeShapeType="1"/>
              </p:cNvPicPr>
              <p:nvPr/>
            </p:nvPicPr>
            <p:blipFill>
              <a:blip r:embed="rId4"/>
              <a:stretch>
                <a:fillRect/>
              </a:stretch>
            </p:blipFill>
            <p:spPr>
              <a:xfrm>
                <a:off x="381000" y="215899"/>
                <a:ext cx="11430000" cy="6426200"/>
              </a:xfrm>
              <a:prstGeom prst="rect">
                <a:avLst/>
              </a:prstGeom>
            </p:spPr>
          </p:pic>
        </mc:Fallback>
      </mc:AlternateContent>
    </p:spTree>
    <p:extLst>
      <p:ext uri="{BB962C8B-B14F-4D97-AF65-F5344CB8AC3E}">
        <p14:creationId xmlns:p14="http://schemas.microsoft.com/office/powerpoint/2010/main" val="83600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C4F9-6DA1-1140-8D5A-856DDB9FDFE5}"/>
              </a:ext>
            </a:extLst>
          </p:cNvPr>
          <p:cNvSpPr>
            <a:spLocks noGrp="1"/>
          </p:cNvSpPr>
          <p:nvPr>
            <p:ph type="title"/>
          </p:nvPr>
        </p:nvSpPr>
        <p:spPr/>
        <p:txBody>
          <a:bodyPr/>
          <a:lstStyle/>
          <a:p>
            <a:r>
              <a:rPr lang="en-US" dirty="0"/>
              <a:t>Cost Effectiveness of NDPP</a:t>
            </a:r>
          </a:p>
        </p:txBody>
      </p:sp>
      <p:sp>
        <p:nvSpPr>
          <p:cNvPr id="3" name="Content Placeholder 2">
            <a:extLst>
              <a:ext uri="{FF2B5EF4-FFF2-40B4-BE49-F238E27FC236}">
                <a16:creationId xmlns:a16="http://schemas.microsoft.com/office/drawing/2014/main" id="{9D9D7350-C426-DF43-AE1D-225493DAEFB1}"/>
              </a:ext>
            </a:extLst>
          </p:cNvPr>
          <p:cNvSpPr>
            <a:spLocks noGrp="1"/>
          </p:cNvSpPr>
          <p:nvPr>
            <p:ph idx="1"/>
          </p:nvPr>
        </p:nvSpPr>
        <p:spPr>
          <a:xfrm>
            <a:off x="616226" y="2480733"/>
            <a:ext cx="10923104" cy="3395135"/>
          </a:xfrm>
        </p:spPr>
        <p:txBody>
          <a:bodyPr>
            <a:normAutofit fontScale="85000" lnSpcReduction="20000"/>
          </a:bodyPr>
          <a:lstStyle/>
          <a:p>
            <a:r>
              <a:rPr lang="en-US" b="1" dirty="0">
                <a:latin typeface="Arial" panose="020B0604020202020204" pitchFamily="34" charset="0"/>
                <a:cs typeface="Arial" panose="020B0604020202020204" pitchFamily="34" charset="0"/>
              </a:rPr>
              <a:t>Using a modelling tool developed by </a:t>
            </a:r>
            <a:r>
              <a:rPr lang="en-GB" b="1" dirty="0" err="1">
                <a:effectLst/>
                <a:latin typeface="Arial" panose="020B0604020202020204" pitchFamily="34" charset="0"/>
              </a:rPr>
              <a:t>ScHARR</a:t>
            </a:r>
            <a:r>
              <a:rPr lang="en-GB" b="1" dirty="0">
                <a:effectLst/>
                <a:latin typeface="Arial" panose="020B0604020202020204" pitchFamily="34" charset="0"/>
              </a:rPr>
              <a:t>, University of Sheffield</a:t>
            </a:r>
          </a:p>
          <a:p>
            <a:pPr marL="0" indent="0">
              <a:buNone/>
            </a:pPr>
            <a:br>
              <a:rPr lang="en-GB" sz="1800" dirty="0">
                <a:effectLst/>
                <a:latin typeface="Arial" panose="020B0604020202020204" pitchFamily="34" charset="0"/>
              </a:rPr>
            </a:br>
            <a:r>
              <a:rPr lang="en-GB" sz="1800" dirty="0">
                <a:effectLst/>
                <a:latin typeface="Arial" panose="020B0604020202020204" pitchFamily="34" charset="0"/>
              </a:rPr>
              <a:t>     </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Intervention cost £270 per patient and 5 years </a:t>
            </a:r>
            <a:r>
              <a:rPr lang="en-GB" sz="2200" dirty="0">
                <a:solidFill>
                  <a:srgbClr val="333333"/>
                </a:solidFill>
                <a:effectLst/>
                <a:latin typeface="Arial" panose="020B0604020202020204" pitchFamily="34" charset="0"/>
                <a:cs typeface="Arial" panose="020B0604020202020204" pitchFamily="34" charset="0"/>
              </a:rPr>
              <a:t>time to return to baseline after</a:t>
            </a:r>
          </a:p>
          <a:p>
            <a:pPr marL="0" indent="0">
              <a:buNone/>
            </a:pPr>
            <a:r>
              <a:rPr lang="en-GB" sz="2200" dirty="0">
                <a:solidFill>
                  <a:srgbClr val="333333"/>
                </a:solidFill>
                <a:effectLst/>
                <a:latin typeface="Arial" panose="020B0604020202020204" pitchFamily="34" charset="0"/>
                <a:cs typeface="Arial" panose="020B0604020202020204" pitchFamily="34" charset="0"/>
              </a:rPr>
              <a:t>       intervention effect </a:t>
            </a:r>
          </a:p>
          <a:p>
            <a:pPr marL="0" indent="0">
              <a:buNone/>
            </a:pPr>
            <a:endParaRPr lang="en-US" dirty="0"/>
          </a:p>
          <a:p>
            <a:pPr marL="0" indent="0">
              <a:buNone/>
            </a:pPr>
            <a:r>
              <a:rPr lang="en-US" dirty="0"/>
              <a:t>    - 1500 Offered NDPP               Vs.             1500 Offered NDPP</a:t>
            </a:r>
          </a:p>
          <a:p>
            <a:pPr marL="0" indent="0">
              <a:buNone/>
            </a:pPr>
            <a:r>
              <a:rPr lang="en-US" dirty="0"/>
              <a:t>     - 30% Uptake = 450                                   50% Uptake = 750</a:t>
            </a:r>
          </a:p>
          <a:p>
            <a:pPr marL="0" indent="0">
              <a:buNone/>
            </a:pPr>
            <a:r>
              <a:rPr lang="en-US" dirty="0"/>
              <a:t>     - 18.7 less T2DM in 5 years                         31 less T2DM in 5 years</a:t>
            </a:r>
          </a:p>
          <a:p>
            <a:pPr marL="0" indent="0">
              <a:buNone/>
            </a:pPr>
            <a:r>
              <a:rPr lang="en-US" dirty="0"/>
              <a:t>     - </a:t>
            </a:r>
            <a:r>
              <a:rPr lang="en-GB" dirty="0">
                <a:solidFill>
                  <a:srgbClr val="333333"/>
                </a:solidFill>
                <a:effectLst/>
              </a:rPr>
              <a:t>£58,268 cost saving in 5years                    £95,437 cost saving in 5 years</a:t>
            </a:r>
            <a:endParaRPr lang="en-GB" dirty="0">
              <a:effectLst/>
            </a:endParaRPr>
          </a:p>
          <a:p>
            <a:pPr marL="0" indent="0">
              <a:buNone/>
            </a:pPr>
            <a:endParaRPr lang="en-US" dirty="0"/>
          </a:p>
        </p:txBody>
      </p:sp>
    </p:spTree>
    <p:extLst>
      <p:ext uri="{BB962C8B-B14F-4D97-AF65-F5344CB8AC3E}">
        <p14:creationId xmlns:p14="http://schemas.microsoft.com/office/powerpoint/2010/main" val="7963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linds(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2F6A24-139E-4EB5-86D2-431F42EF8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963AE85-BE5D-4975-BACF-DDDCC9C2AC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1E7751F0-16BF-4A9D-B778-5D46B92B44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1D755924-121A-47AA-8613-995D4108B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4" name="Picture 13">
              <a:extLst>
                <a:ext uri="{FF2B5EF4-FFF2-40B4-BE49-F238E27FC236}">
                  <a16:creationId xmlns:a16="http://schemas.microsoft.com/office/drawing/2014/main" id="{B4D2AFDA-19BE-4455-830E-1541E5D7BAE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5" name="Picture 14">
              <a:extLst>
                <a:ext uri="{FF2B5EF4-FFF2-40B4-BE49-F238E27FC236}">
                  <a16:creationId xmlns:a16="http://schemas.microsoft.com/office/drawing/2014/main" id="{0FB15EBF-E414-4E00-87E7-700A78A60F6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72A3D74-554C-FF41-BB54-FDC588E68FD1}"/>
              </a:ext>
            </a:extLst>
          </p:cNvPr>
          <p:cNvSpPr>
            <a:spLocks noGrp="1"/>
          </p:cNvSpPr>
          <p:nvPr>
            <p:ph type="title"/>
          </p:nvPr>
        </p:nvSpPr>
        <p:spPr>
          <a:xfrm>
            <a:off x="6094412" y="982132"/>
            <a:ext cx="4802185" cy="1303867"/>
          </a:xfrm>
        </p:spPr>
        <p:txBody>
          <a:bodyPr>
            <a:normAutofit/>
          </a:bodyPr>
          <a:lstStyle/>
          <a:p>
            <a:r>
              <a:rPr lang="en-US" dirty="0"/>
              <a:t> Message 1</a:t>
            </a:r>
          </a:p>
        </p:txBody>
      </p:sp>
      <p:sp>
        <p:nvSpPr>
          <p:cNvPr id="17" name="Rectangle 16">
            <a:extLst>
              <a:ext uri="{FF2B5EF4-FFF2-40B4-BE49-F238E27FC236}">
                <a16:creationId xmlns:a16="http://schemas.microsoft.com/office/drawing/2014/main" id="{C9DA5B05-DD14-4860-AC45-02A8D2EE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cademic Vocabulary Set 1 Flashcards | Quizlet | Emoji images, Funny  emoticons, Funny emoji faces">
            <a:extLst>
              <a:ext uri="{FF2B5EF4-FFF2-40B4-BE49-F238E27FC236}">
                <a16:creationId xmlns:a16="http://schemas.microsoft.com/office/drawing/2014/main" id="{4836CDA7-534B-6341-87A3-5F3774BACE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578" r="3" b="4"/>
          <a:stretch/>
        </p:blipFill>
        <p:spPr bwMode="auto">
          <a:xfrm>
            <a:off x="1412683" y="1410208"/>
            <a:ext cx="3876801"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36BE37AC-AD36-4C42-9B8C-C5500F4E7C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D3941424-900D-A541-8DD9-796BEB8ED97D}"/>
              </a:ext>
            </a:extLst>
          </p:cNvPr>
          <p:cNvSpPr>
            <a:spLocks noGrp="1"/>
          </p:cNvSpPr>
          <p:nvPr>
            <p:ph idx="1"/>
          </p:nvPr>
        </p:nvSpPr>
        <p:spPr>
          <a:xfrm>
            <a:off x="6094412" y="2556932"/>
            <a:ext cx="4802184" cy="3318936"/>
          </a:xfrm>
        </p:spPr>
        <p:txBody>
          <a:bodyPr>
            <a:normAutofit/>
          </a:bodyPr>
          <a:lstStyle/>
          <a:p>
            <a:r>
              <a:rPr lang="en-US" dirty="0"/>
              <a:t>Diabetes Prevention saves costs for the healthcare system</a:t>
            </a:r>
          </a:p>
          <a:p>
            <a:r>
              <a:rPr lang="en-US" dirty="0"/>
              <a:t>Consider interventions to increase referral and uptake rate</a:t>
            </a:r>
          </a:p>
          <a:p>
            <a:endParaRPr lang="en-US" dirty="0"/>
          </a:p>
          <a:p>
            <a:endParaRPr lang="en-US" dirty="0"/>
          </a:p>
        </p:txBody>
      </p:sp>
    </p:spTree>
    <p:extLst>
      <p:ext uri="{BB962C8B-B14F-4D97-AF65-F5344CB8AC3E}">
        <p14:creationId xmlns:p14="http://schemas.microsoft.com/office/powerpoint/2010/main" val="29897379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kvavdwdhc1hwqwnbh8whxkk6egx7zx"/>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3.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7.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24.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30.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35.png"/></Relationships>
</file>

<file path=ppt/webextensions/webextension1.xml><?xml version="1.0" encoding="utf-8"?>
<we:webextension xmlns:we="http://schemas.microsoft.com/office/webextensions/webextension/2010/11" id="{993F1E0B-5EBD-1A41-AD70-82B77D0472FE}">
  <we:reference id="wa104379261" version="4.3.0.0" store="en-US" storeType="OMEX"/>
  <we:alternateReferences>
    <we:reference id="wa104379261" version="4.3.0.0" store="wa104379261" storeType="OMEX"/>
  </we:alternateReferences>
  <we:properties>
    <we:property name="MENTIMETER_QUESTION_ID_KEY" value="&quot;m7qcn7aizx65&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D1818A29-8FE5-2E47-AF93-75794A8D54DE}">
  <we:reference id="wa104379261" version="4.3.0.0" store="en-US" storeType="OMEX"/>
  <we:alternateReferences>
    <we:reference id="wa104379261" version="4.3.0.0" store="wa104379261" storeType="OMEX"/>
  </we:alternateReferences>
  <we:properties>
    <we:property name="MENTIMETER_QUESTION_ID_KEY" value="&quot;iernw3s8e4i9&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86794254-7336-F74C-B977-BD86278B0407}">
  <we:reference id="wa104379261" version="4.3.0.0" store="en-US" storeType="OMEX"/>
  <we:alternateReferences>
    <we:reference id="wa104379261" version="4.3.0.0" store="wa104379261" storeType="OMEX"/>
  </we:alternateReferences>
  <we:properties>
    <we:property name="MENTIMETER_QUESTION_ID_KEY" value="&quot;fhzzgkn49a6v&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4EE00DCB-A402-7B40-9A64-B37B76F8F661}">
  <we:reference id="wa104379261" version="4.3.0.0" store="en-US" storeType="OMEX"/>
  <we:alternateReferences>
    <we:reference id="wa104379261" version="4.3.0.0" store="wa104379261" storeType="OMEX"/>
  </we:alternateReferences>
  <we:properties>
    <we:property name="MENTIMETER_QUESTION_ID_KEY" value="&quot;erdaj7q43pa1&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ECCF97FC-6D7F-0845-8157-158208B0551D}">
  <we:reference id="wa104379261" version="4.3.0.0" store="en-US" storeType="OMEX"/>
  <we:alternateReferences>
    <we:reference id="wa104379261" version="4.3.0.0" store="wa104379261" storeType="OMEX"/>
  </we:alternateReferences>
  <we:properties>
    <we:property name="MENTIMETER_QUESTION_ID_KEY" value="&quot;86ojah3ttgs7&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Organic</Template>
  <TotalTime>2927</TotalTime>
  <Words>4061</Words>
  <Application>Microsoft Office PowerPoint</Application>
  <PresentationFormat>Widescreen</PresentationFormat>
  <Paragraphs>679</Paragraphs>
  <Slides>65</Slides>
  <Notes>45</Notes>
  <HiddenSlides>0</HiddenSlides>
  <MMClips>0</MMClips>
  <ScaleCrop>false</ScaleCrop>
  <HeadingPairs>
    <vt:vector size="8" baseType="variant">
      <vt:variant>
        <vt:lpstr>Fonts Used</vt:lpstr>
      </vt:variant>
      <vt:variant>
        <vt:i4>20</vt:i4>
      </vt:variant>
      <vt:variant>
        <vt:lpstr>Theme</vt:lpstr>
      </vt:variant>
      <vt:variant>
        <vt:i4>1</vt:i4>
      </vt:variant>
      <vt:variant>
        <vt:lpstr>Links</vt:lpstr>
      </vt:variant>
      <vt:variant>
        <vt:i4>1</vt:i4>
      </vt:variant>
      <vt:variant>
        <vt:lpstr>Slide Titles</vt:lpstr>
      </vt:variant>
      <vt:variant>
        <vt:i4>65</vt:i4>
      </vt:variant>
    </vt:vector>
  </HeadingPairs>
  <TitlesOfParts>
    <vt:vector size="87" baseType="lpstr">
      <vt:lpstr>Arial</vt:lpstr>
      <vt:lpstr>Arial Narrow</vt:lpstr>
      <vt:lpstr>Baskerville</vt:lpstr>
      <vt:lpstr>Calibri</vt:lpstr>
      <vt:lpstr>Cambria</vt:lpstr>
      <vt:lpstr>Comic Sans MS</vt:lpstr>
      <vt:lpstr>Frutiger LT Std 45 Light</vt:lpstr>
      <vt:lpstr>Garamond</vt:lpstr>
      <vt:lpstr>Garet</vt:lpstr>
      <vt:lpstr>Helvetica</vt:lpstr>
      <vt:lpstr>Helvetica Neue</vt:lpstr>
      <vt:lpstr>HelveticaNeue</vt:lpstr>
      <vt:lpstr>inherit</vt:lpstr>
      <vt:lpstr>Quicksand</vt:lpstr>
      <vt:lpstr>Red Hat Display</vt:lpstr>
      <vt:lpstr>Sabon Next LT</vt:lpstr>
      <vt:lpstr>Symbol</vt:lpstr>
      <vt:lpstr>Times New Roman</vt:lpstr>
      <vt:lpstr>Verdana</vt:lpstr>
      <vt:lpstr>Wingdings</vt:lpstr>
      <vt:lpstr>Organic</vt:lpstr>
      <vt:lpstr>file:///C:/Users/Holly.France/Downloads/NDPP%20referral%20form%20-%20South%20Yorkshire%202022.docx</vt:lpstr>
      <vt:lpstr>Highlights in Diabetes Care</vt:lpstr>
      <vt:lpstr>DIABETES STATISTICS – BARNSLEY</vt:lpstr>
      <vt:lpstr>Diabetes Update</vt:lpstr>
      <vt:lpstr>Diabetes Prevention</vt:lpstr>
      <vt:lpstr>PowerPoint Presentation</vt:lpstr>
      <vt:lpstr>PowerPoint Presentation</vt:lpstr>
      <vt:lpstr>PowerPoint Presentation</vt:lpstr>
      <vt:lpstr>Cost Effectiveness of NDPP</vt:lpstr>
      <vt:lpstr> Message 1</vt:lpstr>
      <vt:lpstr>TYPE 2 DIABETES </vt:lpstr>
      <vt:lpstr>PowerPoint Presentation</vt:lpstr>
      <vt:lpstr>PowerPoint Presentation</vt:lpstr>
      <vt:lpstr>PowerPoint Presentation</vt:lpstr>
      <vt:lpstr>PowerPoint Presentation</vt:lpstr>
      <vt:lpstr>T2DM REMISSION</vt:lpstr>
      <vt:lpstr>PowerPoint Presentation</vt:lpstr>
      <vt:lpstr>PowerPoint Presentation</vt:lpstr>
      <vt:lpstr>PowerPoint Presentation</vt:lpstr>
      <vt:lpstr>PowerPoint Presentation</vt:lpstr>
      <vt:lpstr>PowerPoint Presentation</vt:lpstr>
      <vt:lpstr>Type 2 Diabetes Mellitus Remission</vt:lpstr>
      <vt:lpstr>PowerPoint Presentation</vt:lpstr>
      <vt:lpstr>NHS Type 2 Diabetes Path to Remission Programme</vt:lpstr>
      <vt:lpstr>PowerPoint Presentation</vt:lpstr>
      <vt:lpstr>PowerPoint Presentation</vt:lpstr>
      <vt:lpstr>Mr KB </vt:lpstr>
      <vt:lpstr>PowerPoint Presentation</vt:lpstr>
      <vt:lpstr>PowerPoint Presentation</vt:lpstr>
      <vt:lpstr>PowerPoint Presentation</vt:lpstr>
      <vt:lpstr>Message 2: </vt:lpstr>
      <vt:lpstr>Type 2 Diabetes Treatment</vt:lpstr>
      <vt:lpstr>Choosing Treatment</vt:lpstr>
      <vt:lpstr>PowerPoint Presentation</vt:lpstr>
      <vt:lpstr>PowerPoint Presentation</vt:lpstr>
      <vt:lpstr>Miss CK</vt:lpstr>
      <vt:lpstr>PowerPoint Presentation</vt:lpstr>
      <vt:lpstr>PowerPoint Presentation</vt:lpstr>
      <vt:lpstr>PowerPoint Presentation</vt:lpstr>
      <vt:lpstr>PowerPoint Presentation</vt:lpstr>
      <vt:lpstr>PowerPoint Presentation</vt:lpstr>
      <vt:lpstr>PowerPoint Presentation</vt:lpstr>
      <vt:lpstr>Currently Available GLP -1 RA</vt:lpstr>
      <vt:lpstr>Mr JK</vt:lpstr>
      <vt:lpstr>Mr JK –cont’d</vt:lpstr>
      <vt:lpstr>PowerPoint Presentation</vt:lpstr>
      <vt:lpstr>SGLT 2s</vt:lpstr>
      <vt:lpstr>PowerPoint Presentation</vt:lpstr>
      <vt:lpstr>T2DM IN YOUNG 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Diabetes Technology(NICE Guideline)</vt:lpstr>
      <vt:lpstr>PowerPoint Presentation</vt:lpstr>
      <vt:lpstr>CGM on FP10</vt:lpstr>
      <vt:lpstr>Insulin Pumps </vt:lpstr>
      <vt:lpstr> Hybrid Closed Loop Systems  </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Highlights in Diabetes Care</dc:title>
  <dc:creator>Elizabeth Uchegbu</dc:creator>
  <cp:lastModifiedBy>SMITH, Emma (BHF LUNDWOOD SURGERY)</cp:lastModifiedBy>
  <cp:revision>23</cp:revision>
  <dcterms:created xsi:type="dcterms:W3CDTF">2024-06-15T09:46:42Z</dcterms:created>
  <dcterms:modified xsi:type="dcterms:W3CDTF">2024-06-19T09:25:32Z</dcterms:modified>
</cp:coreProperties>
</file>